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258" r:id="rId3"/>
    <p:sldId id="259" r:id="rId4"/>
    <p:sldId id="305" r:id="rId5"/>
    <p:sldId id="285" r:id="rId6"/>
    <p:sldId id="300" r:id="rId7"/>
    <p:sldId id="261" r:id="rId8"/>
    <p:sldId id="301" r:id="rId9"/>
    <p:sldId id="302" r:id="rId10"/>
    <p:sldId id="303" r:id="rId11"/>
    <p:sldId id="304" r:id="rId12"/>
    <p:sldId id="291" r:id="rId13"/>
    <p:sldId id="292" r:id="rId14"/>
    <p:sldId id="294" r:id="rId15"/>
    <p:sldId id="306" r:id="rId16"/>
    <p:sldId id="297" r:id="rId17"/>
    <p:sldId id="296" r:id="rId18"/>
    <p:sldId id="298" r:id="rId19"/>
    <p:sldId id="299" r:id="rId20"/>
    <p:sldId id="280" r:id="rId21"/>
  </p:sldIdLst>
  <p:sldSz cx="9144000" cy="5143500" type="screen16x9"/>
  <p:notesSz cx="6858000" cy="9144000"/>
  <p:embeddedFontLst>
    <p:embeddedFont>
      <p:font typeface="Lora" pitchFamily="2" charset="77"/>
      <p:regular r:id="rId23"/>
      <p:bold r:id="rId24"/>
      <p:italic r:id="rId25"/>
      <p:boldItalic r:id="rId26"/>
    </p:embeddedFont>
    <p:embeddedFont>
      <p:font typeface="Quattrocento Sans" panose="020B05020500000200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643"/>
    <a:srgbClr val="FFC4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A67796-E372-4288-9656-E565EAFA3F59}">
  <a:tblStyle styleId="{97A67796-E372-4288-9656-E565EAFA3F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597"/>
  </p:normalViewPr>
  <p:slideViewPr>
    <p:cSldViewPr snapToGrid="0" snapToObjects="1">
      <p:cViewPr varScale="1">
        <p:scale>
          <a:sx n="143" d="100"/>
          <a:sy n="14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780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187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138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737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784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809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9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9131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7908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775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883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51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440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16 Project </a:t>
            </a:r>
            <a:endParaRPr dirty="0"/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2936F89-B24C-8B45-9348-4F3A375A557C}"/>
              </a:ext>
            </a:extLst>
          </p:cNvPr>
          <p:cNvSpPr txBox="1"/>
          <p:nvPr/>
        </p:nvSpPr>
        <p:spPr>
          <a:xfrm>
            <a:off x="5968386" y="2240280"/>
            <a:ext cx="27855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Lora" panose="020B0600000101010101" charset="0"/>
                <a:cs typeface="Arial" panose="020B0604020202020204" pitchFamily="34" charset="0"/>
              </a:rPr>
              <a:t>Lica</a:t>
            </a:r>
            <a:r>
              <a:rPr kumimoji="1" lang="en-US" altLang="zh-CN" dirty="0">
                <a:latin typeface="Lora" panose="020B0600000101010101" charset="0"/>
                <a:cs typeface="Arial" panose="020B0604020202020204" pitchFamily="34" charset="0"/>
              </a:rPr>
              <a:t> Kou</a:t>
            </a:r>
          </a:p>
          <a:p>
            <a:r>
              <a:rPr kumimoji="1" lang="en-US" altLang="zh-CN" dirty="0" err="1">
                <a:latin typeface="Lora" panose="020B0600000101010101" charset="0"/>
                <a:cs typeface="Arial" panose="020B0604020202020204" pitchFamily="34" charset="0"/>
              </a:rPr>
              <a:t>Siun</a:t>
            </a:r>
            <a:r>
              <a:rPr kumimoji="1" lang="en-US" altLang="zh-CN" dirty="0">
                <a:latin typeface="Lora" panose="020B0600000101010101" charset="0"/>
                <a:cs typeface="Arial" panose="020B0604020202020204" pitchFamily="34" charset="0"/>
              </a:rPr>
              <a:t> Park</a:t>
            </a:r>
          </a:p>
          <a:p>
            <a:r>
              <a:rPr kumimoji="1" lang="en-US" altLang="zh-CN" dirty="0">
                <a:latin typeface="Lora" panose="020B0600000101010101" charset="0"/>
                <a:cs typeface="Arial" panose="020B0604020202020204" pitchFamily="34" charset="0"/>
              </a:rPr>
              <a:t>Hoover Liu</a:t>
            </a:r>
          </a:p>
          <a:p>
            <a:r>
              <a:rPr kumimoji="1" lang="en-US" altLang="zh-CN" dirty="0">
                <a:latin typeface="Lora" panose="020B0600000101010101" charset="0"/>
                <a:cs typeface="Arial" panose="020B0604020202020204" pitchFamily="34" charset="0"/>
              </a:rPr>
              <a:t>Chi Zhang</a:t>
            </a:r>
          </a:p>
          <a:p>
            <a:r>
              <a:rPr kumimoji="1" lang="en-US" altLang="zh-CN" dirty="0">
                <a:latin typeface="Lora" panose="020B0600000101010101" charset="0"/>
                <a:cs typeface="Arial" panose="020B0604020202020204" pitchFamily="34" charset="0"/>
              </a:rPr>
              <a:t>Rishabh </a:t>
            </a:r>
            <a:r>
              <a:rPr kumimoji="1" lang="en-US" altLang="zh-CN" dirty="0" err="1">
                <a:latin typeface="Lora" panose="020B0600000101010101" charset="0"/>
                <a:cs typeface="Arial" panose="020B0604020202020204" pitchFamily="34" charset="0"/>
              </a:rPr>
              <a:t>Kedia</a:t>
            </a:r>
            <a:endParaRPr kumimoji="1" lang="en-US" altLang="zh-CN" dirty="0">
              <a:latin typeface="Lora" panose="020B0600000101010101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Lora" panose="020B0600000101010101" charset="0"/>
                <a:cs typeface="Arial" panose="020B0604020202020204" pitchFamily="34" charset="0"/>
              </a:rPr>
              <a:t>Rishi Jain</a:t>
            </a:r>
            <a:endParaRPr kumimoji="1" lang="zh-CN" altLang="en-US" dirty="0">
              <a:latin typeface="Lora" panose="020B0600000101010101" charset="0"/>
              <a:cs typeface="Arial" panose="020B0604020202020204" pitchFamily="34" charset="0"/>
            </a:endParaRPr>
          </a:p>
        </p:txBody>
      </p:sp>
      <p:grpSp>
        <p:nvGrpSpPr>
          <p:cNvPr id="13" name="Google Shape;581;p39">
            <a:extLst>
              <a:ext uri="{FF2B5EF4-FFF2-40B4-BE49-F238E27FC236}">
                <a16:creationId xmlns:a16="http://schemas.microsoft.com/office/drawing/2014/main" id="{EDA3C428-F3F8-964D-83B1-EB8A892B3A21}"/>
              </a:ext>
            </a:extLst>
          </p:cNvPr>
          <p:cNvGrpSpPr/>
          <p:nvPr/>
        </p:nvGrpSpPr>
        <p:grpSpPr>
          <a:xfrm>
            <a:off x="6045199" y="1846401"/>
            <a:ext cx="170937" cy="426827"/>
            <a:chOff x="3384375" y="2267500"/>
            <a:chExt cx="203375" cy="507825"/>
          </a:xfrm>
        </p:grpSpPr>
        <p:sp>
          <p:nvSpPr>
            <p:cNvPr id="14" name="Google Shape;582;p39">
              <a:extLst>
                <a:ext uri="{FF2B5EF4-FFF2-40B4-BE49-F238E27FC236}">
                  <a16:creationId xmlns:a16="http://schemas.microsoft.com/office/drawing/2014/main" id="{E98B98AE-7C91-D148-92D8-89918C5CB049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3;p39">
              <a:extLst>
                <a:ext uri="{FF2B5EF4-FFF2-40B4-BE49-F238E27FC236}">
                  <a16:creationId xmlns:a16="http://schemas.microsoft.com/office/drawing/2014/main" id="{31A6BB40-3523-5A49-8FD8-BFC062656C2E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581;p39">
            <a:extLst>
              <a:ext uri="{FF2B5EF4-FFF2-40B4-BE49-F238E27FC236}">
                <a16:creationId xmlns:a16="http://schemas.microsoft.com/office/drawing/2014/main" id="{8EF28889-C6DE-5744-A6B5-9AF454FCEC0A}"/>
              </a:ext>
            </a:extLst>
          </p:cNvPr>
          <p:cNvGrpSpPr/>
          <p:nvPr/>
        </p:nvGrpSpPr>
        <p:grpSpPr>
          <a:xfrm>
            <a:off x="6448967" y="1847065"/>
            <a:ext cx="170937" cy="426827"/>
            <a:chOff x="3384375" y="2267500"/>
            <a:chExt cx="203375" cy="507825"/>
          </a:xfrm>
        </p:grpSpPr>
        <p:sp>
          <p:nvSpPr>
            <p:cNvPr id="17" name="Google Shape;582;p39">
              <a:extLst>
                <a:ext uri="{FF2B5EF4-FFF2-40B4-BE49-F238E27FC236}">
                  <a16:creationId xmlns:a16="http://schemas.microsoft.com/office/drawing/2014/main" id="{42D2212E-9D0D-EB4F-9FB7-84225FCA798B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3;p39">
              <a:extLst>
                <a:ext uri="{FF2B5EF4-FFF2-40B4-BE49-F238E27FC236}">
                  <a16:creationId xmlns:a16="http://schemas.microsoft.com/office/drawing/2014/main" id="{3A1BBAA9-97A9-594D-929E-178521A21BBF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581;p39">
            <a:extLst>
              <a:ext uri="{FF2B5EF4-FFF2-40B4-BE49-F238E27FC236}">
                <a16:creationId xmlns:a16="http://schemas.microsoft.com/office/drawing/2014/main" id="{52F5B0E7-9FAC-0A4F-ABE1-92F395AA27CD}"/>
              </a:ext>
            </a:extLst>
          </p:cNvPr>
          <p:cNvGrpSpPr/>
          <p:nvPr/>
        </p:nvGrpSpPr>
        <p:grpSpPr>
          <a:xfrm>
            <a:off x="6248007" y="1847065"/>
            <a:ext cx="170937" cy="426827"/>
            <a:chOff x="3384375" y="2267500"/>
            <a:chExt cx="203375" cy="507825"/>
          </a:xfrm>
        </p:grpSpPr>
        <p:sp>
          <p:nvSpPr>
            <p:cNvPr id="20" name="Google Shape;582;p39">
              <a:extLst>
                <a:ext uri="{FF2B5EF4-FFF2-40B4-BE49-F238E27FC236}">
                  <a16:creationId xmlns:a16="http://schemas.microsoft.com/office/drawing/2014/main" id="{85CAF4BE-7D05-D949-8152-9BB7162C71DF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3;p39">
              <a:extLst>
                <a:ext uri="{FF2B5EF4-FFF2-40B4-BE49-F238E27FC236}">
                  <a16:creationId xmlns:a16="http://schemas.microsoft.com/office/drawing/2014/main" id="{FFCB861E-9DED-BD45-9105-4724A0A04266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581;p39">
            <a:extLst>
              <a:ext uri="{FF2B5EF4-FFF2-40B4-BE49-F238E27FC236}">
                <a16:creationId xmlns:a16="http://schemas.microsoft.com/office/drawing/2014/main" id="{94D82683-F4CE-004A-9250-39D9CD61FCB8}"/>
              </a:ext>
            </a:extLst>
          </p:cNvPr>
          <p:cNvGrpSpPr/>
          <p:nvPr/>
        </p:nvGrpSpPr>
        <p:grpSpPr>
          <a:xfrm>
            <a:off x="7051266" y="1847065"/>
            <a:ext cx="170937" cy="426827"/>
            <a:chOff x="3384375" y="2267500"/>
            <a:chExt cx="203375" cy="507825"/>
          </a:xfrm>
        </p:grpSpPr>
        <p:sp>
          <p:nvSpPr>
            <p:cNvPr id="23" name="Google Shape;582;p39">
              <a:extLst>
                <a:ext uri="{FF2B5EF4-FFF2-40B4-BE49-F238E27FC236}">
                  <a16:creationId xmlns:a16="http://schemas.microsoft.com/office/drawing/2014/main" id="{71EAAFC2-758B-A344-8228-1359E9216004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3;p39">
              <a:extLst>
                <a:ext uri="{FF2B5EF4-FFF2-40B4-BE49-F238E27FC236}">
                  <a16:creationId xmlns:a16="http://schemas.microsoft.com/office/drawing/2014/main" id="{BE3770AF-A9A0-AF4F-BE68-808B870FC3D8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581;p39">
            <a:extLst>
              <a:ext uri="{FF2B5EF4-FFF2-40B4-BE49-F238E27FC236}">
                <a16:creationId xmlns:a16="http://schemas.microsoft.com/office/drawing/2014/main" id="{AF0C405F-71B0-9D45-83FA-922A9132BBB3}"/>
              </a:ext>
            </a:extLst>
          </p:cNvPr>
          <p:cNvGrpSpPr/>
          <p:nvPr/>
        </p:nvGrpSpPr>
        <p:grpSpPr>
          <a:xfrm>
            <a:off x="6847392" y="1847065"/>
            <a:ext cx="170937" cy="426827"/>
            <a:chOff x="3384375" y="2267500"/>
            <a:chExt cx="203375" cy="507825"/>
          </a:xfrm>
        </p:grpSpPr>
        <p:sp>
          <p:nvSpPr>
            <p:cNvPr id="26" name="Google Shape;582;p39">
              <a:extLst>
                <a:ext uri="{FF2B5EF4-FFF2-40B4-BE49-F238E27FC236}">
                  <a16:creationId xmlns:a16="http://schemas.microsoft.com/office/drawing/2014/main" id="{E0DCFA97-7BDA-0C43-AC98-26DBC56C48D4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3;p39">
              <a:extLst>
                <a:ext uri="{FF2B5EF4-FFF2-40B4-BE49-F238E27FC236}">
                  <a16:creationId xmlns:a16="http://schemas.microsoft.com/office/drawing/2014/main" id="{8980C23A-CC86-9641-BEB8-9C5AEFA19181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581;p39">
            <a:extLst>
              <a:ext uri="{FF2B5EF4-FFF2-40B4-BE49-F238E27FC236}">
                <a16:creationId xmlns:a16="http://schemas.microsoft.com/office/drawing/2014/main" id="{CE0E598E-195F-784D-AE54-3B31771AB89F}"/>
              </a:ext>
            </a:extLst>
          </p:cNvPr>
          <p:cNvGrpSpPr/>
          <p:nvPr/>
        </p:nvGrpSpPr>
        <p:grpSpPr>
          <a:xfrm>
            <a:off x="6650172" y="1847065"/>
            <a:ext cx="170937" cy="426827"/>
            <a:chOff x="3384375" y="2267500"/>
            <a:chExt cx="203375" cy="507825"/>
          </a:xfrm>
        </p:grpSpPr>
        <p:sp>
          <p:nvSpPr>
            <p:cNvPr id="29" name="Google Shape;582;p39">
              <a:extLst>
                <a:ext uri="{FF2B5EF4-FFF2-40B4-BE49-F238E27FC236}">
                  <a16:creationId xmlns:a16="http://schemas.microsoft.com/office/drawing/2014/main" id="{4DEA7422-5C51-6B4D-AEE0-81A226FC7244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3;p39">
              <a:extLst>
                <a:ext uri="{FF2B5EF4-FFF2-40B4-BE49-F238E27FC236}">
                  <a16:creationId xmlns:a16="http://schemas.microsoft.com/office/drawing/2014/main" id="{21C6B17D-5C88-6B4E-AB91-D80755B6DDCC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98382" y="2240280"/>
            <a:ext cx="3286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Lora" panose="020B0600000101010101" charset="0"/>
              </a:rPr>
              <a:t>FIN 580</a:t>
            </a:r>
            <a:endParaRPr lang="ko-KR" altLang="en-US" b="1" dirty="0">
              <a:latin typeface="Lora" panose="020B0600000101010101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34104" y="1384954"/>
            <a:ext cx="8427091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4400" indent="-284400">
              <a:buFont typeface="Courier New" panose="02070309020205020404" pitchFamily="49" charset="0"/>
              <a:buChar char="o"/>
            </a:pPr>
            <a:r>
              <a:rPr lang="en-US" altLang="zh-CN" sz="1800" dirty="0">
                <a:latin typeface="Lora" panose="020B0600000101010101" charset="0"/>
              </a:rPr>
              <a:t>Get tickers</a:t>
            </a:r>
          </a:p>
          <a:p>
            <a:pPr marL="288000" indent="0">
              <a:buNone/>
            </a:pPr>
            <a:r>
              <a:rPr lang="en-US" altLang="zh-CN" sz="1400" dirty="0">
                <a:solidFill>
                  <a:schemeClr val="accent1"/>
                </a:solidFill>
                <a:latin typeface="Lora" panose="020B0600000101010101" charset="0"/>
              </a:rPr>
              <a:t>r10_selected_ticker = r10_selected.index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sz="1800" dirty="0">
                <a:solidFill>
                  <a:schemeClr val="tx1"/>
                </a:solidFill>
                <a:latin typeface="Lora" panose="020B0600000101010101" charset="0"/>
              </a:rPr>
              <a:t>Get data for next year</a:t>
            </a:r>
          </a:p>
          <a:p>
            <a:pPr marL="288000" indent="0">
              <a:buNone/>
            </a:pPr>
            <a:r>
              <a:rPr lang="en-US" altLang="zh-CN" sz="1400" dirty="0">
                <a:solidFill>
                  <a:schemeClr val="accent1"/>
                </a:solidFill>
                <a:latin typeface="Lora" panose="020B0600000101010101" charset="0"/>
              </a:rPr>
              <a:t>df11_selected=</a:t>
            </a:r>
            <a:r>
              <a:rPr lang="en-US" altLang="zh-CN" sz="1400" dirty="0" err="1">
                <a:solidFill>
                  <a:schemeClr val="accent1"/>
                </a:solidFill>
                <a:latin typeface="Lora" panose="020B0600000101010101" charset="0"/>
              </a:rPr>
              <a:t>pdr.get_data_yahoo</a:t>
            </a:r>
            <a:r>
              <a:rPr lang="en-US" altLang="zh-CN" sz="1400" dirty="0">
                <a:solidFill>
                  <a:schemeClr val="accent1"/>
                </a:solidFill>
                <a:latin typeface="Lora" panose="020B0600000101010101" charset="0"/>
              </a:rPr>
              <a:t>(r10_selected_ticker, start='2011-01-01',end='2011-12-31')['Adj Close’]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sz="1800" dirty="0">
                <a:solidFill>
                  <a:schemeClr val="tx1"/>
                </a:solidFill>
                <a:latin typeface="Lora" panose="020B0600000101010101" charset="0"/>
              </a:rPr>
              <a:t>Compute returns</a:t>
            </a:r>
          </a:p>
          <a:p>
            <a:pPr marL="288000" indent="0">
              <a:buNone/>
            </a:pPr>
            <a:r>
              <a:rPr lang="en-US" altLang="zh-CN" sz="1400" dirty="0">
                <a:solidFill>
                  <a:schemeClr val="accent1"/>
                </a:solidFill>
                <a:latin typeface="Lora" panose="020B0600000101010101" charset="0"/>
              </a:rPr>
              <a:t>df11_selected_return=df11_selected.pct_change()</a:t>
            </a:r>
          </a:p>
          <a:p>
            <a:pPr marL="288000" indent="0">
              <a:buNone/>
            </a:pPr>
            <a:r>
              <a:rPr lang="en-US" altLang="zh-CN" sz="1400" dirty="0">
                <a:solidFill>
                  <a:schemeClr val="accent1"/>
                </a:solidFill>
                <a:latin typeface="Lora" panose="020B0600000101010101" charset="0"/>
              </a:rPr>
              <a:t>df11_selected_annualreturn=df11_selected_return.mean()*250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sz="1800" dirty="0">
                <a:solidFill>
                  <a:schemeClr val="tx1"/>
                </a:solidFill>
                <a:latin typeface="Lora" panose="020B0600000101010101" charset="0"/>
              </a:rPr>
              <a:t>Compute portfolio returns (equally weighted)</a:t>
            </a:r>
          </a:p>
          <a:p>
            <a:pPr marL="288000" indent="0">
              <a:buNone/>
            </a:pPr>
            <a:r>
              <a:rPr lang="en-US" altLang="zh-CN" sz="1400" dirty="0">
                <a:solidFill>
                  <a:schemeClr val="accent1"/>
                </a:solidFill>
                <a:latin typeface="Lora" panose="020B0600000101010101" charset="0"/>
              </a:rPr>
              <a:t>W=[0.1, 0.1, 0.1, 0.1, 0.1,0.1,0.1,0.1,0.1,0.1]</a:t>
            </a:r>
          </a:p>
          <a:p>
            <a:pPr marL="288000" indent="0">
              <a:buNone/>
            </a:pPr>
            <a:r>
              <a:rPr lang="en-US" altLang="zh-CN" sz="1400" dirty="0">
                <a:solidFill>
                  <a:schemeClr val="accent1"/>
                </a:solidFill>
                <a:latin typeface="Lora" panose="020B0600000101010101" charset="0"/>
              </a:rPr>
              <a:t>port_11=</a:t>
            </a:r>
            <a:r>
              <a:rPr lang="en-US" altLang="zh-CN" sz="1400" dirty="0" err="1">
                <a:solidFill>
                  <a:schemeClr val="accent1"/>
                </a:solidFill>
                <a:latin typeface="Lora" panose="020B0600000101010101" charset="0"/>
              </a:rPr>
              <a:t>np.dot</a:t>
            </a:r>
            <a:r>
              <a:rPr lang="en-US" altLang="zh-CN" sz="1400" dirty="0">
                <a:solidFill>
                  <a:schemeClr val="accent1"/>
                </a:solidFill>
                <a:latin typeface="Lora" panose="020B0600000101010101" charset="0"/>
              </a:rPr>
              <a:t>(df11_selected_annualreturn,W)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4" name="Google Shape;124;p17">
            <a:extLst>
              <a:ext uri="{FF2B5EF4-FFF2-40B4-BE49-F238E27FC236}">
                <a16:creationId xmlns:a16="http://schemas.microsoft.com/office/drawing/2014/main" id="{971514AA-AE8C-E346-88E4-1D64DE1C7F63}"/>
              </a:ext>
            </a:extLst>
          </p:cNvPr>
          <p:cNvSpPr txBox="1">
            <a:spLocks/>
          </p:cNvSpPr>
          <p:nvPr/>
        </p:nvSpPr>
        <p:spPr>
          <a:xfrm>
            <a:off x="1381250" y="922668"/>
            <a:ext cx="4406808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dirty="0">
                <a:highlight>
                  <a:srgbClr val="FFCD00"/>
                </a:highlight>
              </a:rPr>
              <a:t>Calculate Portfolio Returns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2E94D-9575-E549-85FD-D8D3B16D0C0D}"/>
              </a:ext>
            </a:extLst>
          </p:cNvPr>
          <p:cNvSpPr txBox="1"/>
          <p:nvPr/>
        </p:nvSpPr>
        <p:spPr>
          <a:xfrm>
            <a:off x="6174556" y="4297620"/>
            <a:ext cx="2434659" cy="584775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2011 Portfolio Returns </a:t>
            </a:r>
            <a:r>
              <a:rPr lang="en-TW" sz="1600" b="1" dirty="0">
                <a:solidFill>
                  <a:schemeClr val="tx1"/>
                </a:solidFill>
                <a:highlight>
                  <a:srgbClr val="F5B643"/>
                </a:highlight>
              </a:rPr>
              <a:t>0.16207801680239425</a:t>
            </a:r>
          </a:p>
        </p:txBody>
      </p:sp>
    </p:spTree>
    <p:extLst>
      <p:ext uri="{BB962C8B-B14F-4D97-AF65-F5344CB8AC3E}">
        <p14:creationId xmlns:p14="http://schemas.microsoft.com/office/powerpoint/2010/main" val="2874665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34104" y="1384954"/>
            <a:ext cx="8427091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altLang="zh-CN" sz="1400" dirty="0">
              <a:solidFill>
                <a:schemeClr val="accent1"/>
              </a:solidFill>
              <a:latin typeface="Lora" panose="020B0600000101010101" charset="0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" name="Google Shape;124;p17">
            <a:extLst>
              <a:ext uri="{FF2B5EF4-FFF2-40B4-BE49-F238E27FC236}">
                <a16:creationId xmlns:a16="http://schemas.microsoft.com/office/drawing/2014/main" id="{971514AA-AE8C-E346-88E4-1D64DE1C7F63}"/>
              </a:ext>
            </a:extLst>
          </p:cNvPr>
          <p:cNvSpPr txBox="1">
            <a:spLocks/>
          </p:cNvSpPr>
          <p:nvPr/>
        </p:nvSpPr>
        <p:spPr>
          <a:xfrm>
            <a:off x="1381250" y="922668"/>
            <a:ext cx="4406808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dirty="0">
                <a:highlight>
                  <a:srgbClr val="FFCD00"/>
                </a:highlight>
              </a:rPr>
              <a:t>Continue for the Following Years 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54DDE53-1FBA-9540-9030-FA574BC44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1" y="1399833"/>
            <a:ext cx="7306235" cy="311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78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CD00"/>
                </a:highlight>
              </a:rPr>
              <a:t>Alternative Method-For Loop </a:t>
            </a:r>
            <a:endParaRPr dirty="0">
              <a:highlight>
                <a:srgbClr val="FFCD00"/>
              </a:highlight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F43064EB-DEF5-E148-AE2E-35BE1C415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35" y="1526361"/>
            <a:ext cx="4261465" cy="3223490"/>
          </a:xfrm>
          <a:prstGeom prst="rect">
            <a:avLst/>
          </a:prstGeom>
        </p:spPr>
      </p:pic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12B7A97B-0763-BD4F-B3B5-3AFBE30284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" r="1766"/>
          <a:stretch/>
        </p:blipFill>
        <p:spPr>
          <a:xfrm>
            <a:off x="4572000" y="1529442"/>
            <a:ext cx="4325509" cy="32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CD00"/>
                </a:highlight>
              </a:rPr>
              <a:t>Visualize Portfolio Return</a:t>
            </a:r>
            <a:endParaRPr dirty="0">
              <a:highlight>
                <a:srgbClr val="FFCD00"/>
              </a:highlight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图片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501E01FC-940A-0545-8BEB-749DAC523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64" y="1601403"/>
            <a:ext cx="4491721" cy="3247688"/>
          </a:xfrm>
          <a:prstGeom prst="rect">
            <a:avLst/>
          </a:prstGeom>
        </p:spPr>
      </p:pic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9637915F-5199-7241-B0B1-4F693671DA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37" r="1340"/>
          <a:stretch/>
        </p:blipFill>
        <p:spPr>
          <a:xfrm>
            <a:off x="4729423" y="1600200"/>
            <a:ext cx="4044463" cy="324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46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1F3A1-2DDA-F247-A4C2-57D22F82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ighlight>
                  <a:srgbClr val="FFCD00"/>
                </a:highlight>
              </a:rPr>
              <a:t>Visualize Portfolio Return</a:t>
            </a:r>
            <a:endParaRPr lang="zh-CN" altLang="en-US" dirty="0">
              <a:highlight>
                <a:srgbClr val="FFCD00"/>
              </a:highlight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BB2264-07B1-E64E-85C9-14922711E5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图片 5" descr="图形用户界面, 文本, 应用程序, 表格&#10;&#10;描述已自动生成">
            <a:extLst>
              <a:ext uri="{FF2B5EF4-FFF2-40B4-BE49-F238E27FC236}">
                <a16:creationId xmlns:a16="http://schemas.microsoft.com/office/drawing/2014/main" id="{64678CCD-E02E-E949-ADBD-2EF7A327C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780"/>
          <a:stretch/>
        </p:blipFill>
        <p:spPr>
          <a:xfrm>
            <a:off x="341916" y="1448048"/>
            <a:ext cx="4151416" cy="2997298"/>
          </a:xfrm>
          <a:prstGeom prst="rect">
            <a:avLst/>
          </a:prstGeom>
        </p:spPr>
      </p:pic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6AA94911-FE91-4A48-A306-E5DB140C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70" y="1448048"/>
            <a:ext cx="3987293" cy="2997298"/>
          </a:xfrm>
          <a:prstGeom prst="rect">
            <a:avLst/>
          </a:prstGeom>
        </p:spPr>
      </p:pic>
      <p:grpSp>
        <p:nvGrpSpPr>
          <p:cNvPr id="7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9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9388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1F3A1-2DDA-F247-A4C2-57D22F82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49" y="922668"/>
            <a:ext cx="4923858" cy="435600"/>
          </a:xfrm>
        </p:spPr>
        <p:txBody>
          <a:bodyPr/>
          <a:lstStyle/>
          <a:p>
            <a:r>
              <a:rPr lang="en-US" altLang="zh-CN" dirty="0">
                <a:highlight>
                  <a:srgbClr val="FFCD00"/>
                </a:highlight>
              </a:rPr>
              <a:t>Dow Jones Simple Return vs Momentum Strategy Simple Return </a:t>
            </a:r>
            <a:endParaRPr lang="zh-CN" altLang="en-US" dirty="0">
              <a:highlight>
                <a:srgbClr val="FFCD00"/>
              </a:highlight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BB2264-07B1-E64E-85C9-14922711E5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pSp>
        <p:nvGrpSpPr>
          <p:cNvPr id="7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9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486A19FF-3DA4-3644-A94E-34B28009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95" y="1482559"/>
            <a:ext cx="5244061" cy="34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78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451712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Result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9452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CD00"/>
                </a:highlight>
              </a:rPr>
              <a:t>What We Observed</a:t>
            </a:r>
            <a:endParaRPr dirty="0">
              <a:highlight>
                <a:srgbClr val="FFCD00"/>
              </a:highlight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63FA3B-9004-C545-BE45-F05CD5F78FE2}"/>
              </a:ext>
            </a:extLst>
          </p:cNvPr>
          <p:cNvSpPr txBox="1"/>
          <p:nvPr/>
        </p:nvSpPr>
        <p:spPr>
          <a:xfrm>
            <a:off x="5398936" y="1693628"/>
            <a:ext cx="30055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5B643"/>
              </a:buClr>
              <a:buSzPct val="133000"/>
              <a:buFont typeface="Courier New" panose="02070309020205020404" pitchFamily="49" charset="0"/>
              <a:buChar char="o"/>
            </a:pPr>
            <a:r>
              <a:rPr kumimoji="1" lang="en-US" altLang="zh-CN" dirty="0">
                <a:latin typeface="Lora" pitchFamily="2" charset="77"/>
              </a:rPr>
              <a:t>Overall, our portfolio performed better than the Dow Jones annual return</a:t>
            </a:r>
          </a:p>
          <a:p>
            <a:pPr marL="285750" indent="-285750">
              <a:buClr>
                <a:srgbClr val="F5B643"/>
              </a:buClr>
              <a:buSzPct val="133000"/>
              <a:buFont typeface="Courier New" panose="02070309020205020404" pitchFamily="49" charset="0"/>
              <a:buChar char="o"/>
            </a:pPr>
            <a:r>
              <a:rPr kumimoji="1" lang="en-US" altLang="zh-CN" dirty="0">
                <a:latin typeface="Lora" pitchFamily="2" charset="77"/>
              </a:rPr>
              <a:t>Our portfolio would also fluctuate with Dow Jones annual return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FE3B73D-AF52-A442-9F86-FCBE7E288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71" y="1587465"/>
            <a:ext cx="4376261" cy="290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25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451712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Conclusion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8465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CD00"/>
                </a:highlight>
              </a:rPr>
              <a:t>What We Can Do Next…</a:t>
            </a:r>
            <a:endParaRPr dirty="0">
              <a:highlight>
                <a:srgbClr val="FFCD00"/>
              </a:highlight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0" name="Google Shape;125;p17">
            <a:extLst>
              <a:ext uri="{FF2B5EF4-FFF2-40B4-BE49-F238E27FC236}">
                <a16:creationId xmlns:a16="http://schemas.microsoft.com/office/drawing/2014/main" id="{290E8D91-1FDE-6C40-A1C3-431FE20B46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4104" y="1384954"/>
            <a:ext cx="8709896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4400" indent="-284400">
              <a:buFont typeface="Courier New" panose="02070309020205020404" pitchFamily="49" charset="0"/>
              <a:buChar char="o"/>
            </a:pPr>
            <a:r>
              <a:rPr lang="en-US" altLang="zh-CN" sz="1800" dirty="0">
                <a:latin typeface="Lora" panose="020B0600000101010101" charset="0"/>
              </a:rPr>
              <a:t>Momentum as the only strategy maybe not enough</a:t>
            </a:r>
          </a:p>
          <a:p>
            <a:pPr marL="284400" indent="-284400">
              <a:buFont typeface="Courier New" panose="02070309020205020404" pitchFamily="49" charset="0"/>
              <a:buChar char="o"/>
            </a:pPr>
            <a:r>
              <a:rPr lang="en-US" altLang="zh-CN" sz="1800" dirty="0">
                <a:latin typeface="Lora" panose="020B0600000101010101" charset="0"/>
              </a:rPr>
              <a:t>Try to add some other determinant (e.g. book-to-market ratio…)</a:t>
            </a:r>
          </a:p>
          <a:p>
            <a:pPr marL="284400" indent="-284400">
              <a:buFont typeface="Courier New" panose="02070309020205020404" pitchFamily="49" charset="0"/>
              <a:buChar char="o"/>
            </a:pPr>
            <a:r>
              <a:rPr lang="en-US" altLang="zh-CN" sz="1800" dirty="0">
                <a:latin typeface="Lora" panose="020B0600000101010101" charset="0"/>
              </a:rPr>
              <a:t>Or try to form the style portfolio to have more flexible trading options 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41D6896-1236-8C43-B052-13635AD4D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772529"/>
              </p:ext>
            </p:extLst>
          </p:nvPr>
        </p:nvGraphicFramePr>
        <p:xfrm>
          <a:off x="5043341" y="2722650"/>
          <a:ext cx="3120271" cy="2053785"/>
        </p:xfrm>
        <a:graphic>
          <a:graphicData uri="http://schemas.openxmlformats.org/drawingml/2006/table">
            <a:tbl>
              <a:tblPr firstRow="1" bandRow="1">
                <a:tableStyleId>{97A67796-E372-4288-9656-E565EAFA3F59}</a:tableStyleId>
              </a:tblPr>
              <a:tblGrid>
                <a:gridCol w="1272617">
                  <a:extLst>
                    <a:ext uri="{9D8B030D-6E8A-4147-A177-3AD203B41FA5}">
                      <a16:colId xmlns:a16="http://schemas.microsoft.com/office/drawing/2014/main" val="2688769342"/>
                    </a:ext>
                  </a:extLst>
                </a:gridCol>
                <a:gridCol w="367646">
                  <a:extLst>
                    <a:ext uri="{9D8B030D-6E8A-4147-A177-3AD203B41FA5}">
                      <a16:colId xmlns:a16="http://schemas.microsoft.com/office/drawing/2014/main" val="2336948252"/>
                    </a:ext>
                  </a:extLst>
                </a:gridCol>
                <a:gridCol w="493336">
                  <a:extLst>
                    <a:ext uri="{9D8B030D-6E8A-4147-A177-3AD203B41FA5}">
                      <a16:colId xmlns:a16="http://schemas.microsoft.com/office/drawing/2014/main" val="3588448552"/>
                    </a:ext>
                  </a:extLst>
                </a:gridCol>
                <a:gridCol w="493336">
                  <a:extLst>
                    <a:ext uri="{9D8B030D-6E8A-4147-A177-3AD203B41FA5}">
                      <a16:colId xmlns:a16="http://schemas.microsoft.com/office/drawing/2014/main" val="3423009611"/>
                    </a:ext>
                  </a:extLst>
                </a:gridCol>
                <a:gridCol w="493336">
                  <a:extLst>
                    <a:ext uri="{9D8B030D-6E8A-4147-A177-3AD203B41FA5}">
                      <a16:colId xmlns:a16="http://schemas.microsoft.com/office/drawing/2014/main" val="3322209783"/>
                    </a:ext>
                  </a:extLst>
                </a:gridCol>
              </a:tblGrid>
              <a:tr h="410757">
                <a:tc rowSpan="2" gridSpan="2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TW" dirty="0"/>
                        <a:t>Valuation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TW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05526"/>
                  </a:ext>
                </a:extLst>
              </a:tr>
              <a:tr h="410757">
                <a:tc gridSpan="2"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5008237"/>
                  </a:ext>
                </a:extLst>
              </a:tr>
              <a:tr h="410757">
                <a:tc rowSpan="3">
                  <a:txBody>
                    <a:bodyPr/>
                    <a:lstStyle/>
                    <a:p>
                      <a:pPr algn="ctr"/>
                      <a:r>
                        <a:rPr lang="en-TW" dirty="0"/>
                        <a:t>Capitalization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W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141163"/>
                  </a:ext>
                </a:extLst>
              </a:tr>
              <a:tr h="410757">
                <a:tc vMerge="1">
                  <a:txBody>
                    <a:bodyPr/>
                    <a:lstStyle/>
                    <a:p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W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8337431"/>
                  </a:ext>
                </a:extLst>
              </a:tr>
              <a:tr h="410757">
                <a:tc vMerge="1">
                  <a:txBody>
                    <a:bodyPr/>
                    <a:lstStyle/>
                    <a:p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W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W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838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727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b="1" dirty="0">
                <a:latin typeface="Lora" panose="020B0600000101010101" charset="0"/>
              </a:rPr>
              <a:t>Introduction</a:t>
            </a:r>
          </a:p>
          <a:p>
            <a:pPr marL="342900" indent="-342900"/>
            <a:r>
              <a:rPr lang="en-US" b="1" dirty="0">
                <a:latin typeface="Lora" panose="020B0600000101010101" charset="0"/>
              </a:rPr>
              <a:t>Detailed Coding Explanation</a:t>
            </a:r>
          </a:p>
          <a:p>
            <a:pPr marL="342900" indent="-342900"/>
            <a:r>
              <a:rPr lang="en-US" b="1" dirty="0">
                <a:latin typeface="Lora" panose="020B0600000101010101" charset="0"/>
              </a:rPr>
              <a:t>Result</a:t>
            </a:r>
          </a:p>
          <a:p>
            <a:pPr marL="342900" indent="-342900"/>
            <a:r>
              <a:rPr lang="en-US" b="1" dirty="0">
                <a:latin typeface="Lora" panose="020B0600000101010101" charset="0"/>
              </a:rPr>
              <a:t>Conclusion</a:t>
            </a:r>
          </a:p>
        </p:txBody>
      </p:sp>
      <p:cxnSp>
        <p:nvCxnSpPr>
          <p:cNvPr id="101" name="Google Shape;101;p1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Google Shape;102;p1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61" y="985950"/>
            <a:ext cx="886624" cy="885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200" dirty="0"/>
              <a:t>10 years</a:t>
            </a:r>
            <a:r>
              <a:rPr lang="en" sz="3200" b="0" dirty="0"/>
              <a:t> </a:t>
            </a:r>
            <a:r>
              <a:rPr lang="en-US" altLang="zh-CN" sz="3200" b="0" dirty="0"/>
              <a:t>Momentum Trading Strategy</a:t>
            </a:r>
            <a:endParaRPr sz="3200" dirty="0"/>
          </a:p>
        </p:txBody>
      </p:sp>
      <p:cxnSp>
        <p:nvCxnSpPr>
          <p:cNvPr id="104" name="Google Shape;104;p1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"/>
          <p:cNvSpPr txBox="1">
            <a:spLocks noGrp="1"/>
          </p:cNvSpPr>
          <p:nvPr>
            <p:ph type="ctrTitle" idx="4294967295"/>
          </p:nvPr>
        </p:nvSpPr>
        <p:spPr>
          <a:xfrm>
            <a:off x="2809052" y="1810243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you!</a:t>
            </a:r>
            <a:endParaRPr sz="6000" dirty="0"/>
          </a:p>
        </p:txBody>
      </p:sp>
      <p:grpSp>
        <p:nvGrpSpPr>
          <p:cNvPr id="2" name="그룹 1"/>
          <p:cNvGrpSpPr/>
          <p:nvPr/>
        </p:nvGrpSpPr>
        <p:grpSpPr>
          <a:xfrm>
            <a:off x="1484493" y="1830943"/>
            <a:ext cx="1139100" cy="1139100"/>
            <a:chOff x="1337536" y="1854204"/>
            <a:chExt cx="1139100" cy="1139100"/>
          </a:xfrm>
        </p:grpSpPr>
        <p:sp>
          <p:nvSpPr>
            <p:cNvPr id="412" name="Google Shape;412;p36"/>
            <p:cNvSpPr/>
            <p:nvPr/>
          </p:nvSpPr>
          <p:spPr>
            <a:xfrm>
              <a:off x="1337536" y="1854204"/>
              <a:ext cx="1139100" cy="1139100"/>
            </a:xfrm>
            <a:prstGeom prst="ellipse">
              <a:avLst/>
            </a:prstGeom>
            <a:solidFill>
              <a:srgbClr val="FFC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3" name="Google Shape;413;p36"/>
            <p:cNvGrpSpPr/>
            <p:nvPr/>
          </p:nvGrpSpPr>
          <p:grpSpPr>
            <a:xfrm>
              <a:off x="1654225" y="2184452"/>
              <a:ext cx="505722" cy="475767"/>
              <a:chOff x="5972700" y="2330200"/>
              <a:chExt cx="411625" cy="387275"/>
            </a:xfrm>
          </p:grpSpPr>
          <p:sp>
            <p:nvSpPr>
              <p:cNvPr id="414" name="Google Shape;414;p36"/>
              <p:cNvSpPr/>
              <p:nvPr/>
            </p:nvSpPr>
            <p:spPr>
              <a:xfrm>
                <a:off x="5972700" y="2476950"/>
                <a:ext cx="98050" cy="21982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8793" fill="none" extrusionOk="0">
                    <a:moveTo>
                      <a:pt x="0" y="0"/>
                    </a:moveTo>
                    <a:lnTo>
                      <a:pt x="0" y="8792"/>
                    </a:lnTo>
                    <a:lnTo>
                      <a:pt x="3921" y="8792"/>
                    </a:lnTo>
                    <a:lnTo>
                      <a:pt x="3921" y="0"/>
                    </a:lnTo>
                    <a:lnTo>
                      <a:pt x="0" y="0"/>
                    </a:lnTo>
                    <a:close/>
                    <a:moveTo>
                      <a:pt x="2411" y="2411"/>
                    </a:moveTo>
                    <a:lnTo>
                      <a:pt x="2411" y="2411"/>
                    </a:lnTo>
                    <a:lnTo>
                      <a:pt x="2265" y="2387"/>
                    </a:lnTo>
                    <a:lnTo>
                      <a:pt x="2143" y="2363"/>
                    </a:lnTo>
                    <a:lnTo>
                      <a:pt x="2022" y="2290"/>
                    </a:lnTo>
                    <a:lnTo>
                      <a:pt x="1924" y="2216"/>
                    </a:lnTo>
                    <a:lnTo>
                      <a:pt x="1827" y="2095"/>
                    </a:lnTo>
                    <a:lnTo>
                      <a:pt x="1754" y="1973"/>
                    </a:lnTo>
                    <a:lnTo>
                      <a:pt x="1729" y="1851"/>
                    </a:lnTo>
                    <a:lnTo>
                      <a:pt x="1705" y="1705"/>
                    </a:lnTo>
                    <a:lnTo>
                      <a:pt x="1705" y="1705"/>
                    </a:lnTo>
                    <a:lnTo>
                      <a:pt x="1729" y="1559"/>
                    </a:lnTo>
                    <a:lnTo>
                      <a:pt x="1754" y="1437"/>
                    </a:lnTo>
                    <a:lnTo>
                      <a:pt x="1827" y="1315"/>
                    </a:lnTo>
                    <a:lnTo>
                      <a:pt x="1924" y="1218"/>
                    </a:lnTo>
                    <a:lnTo>
                      <a:pt x="2022" y="1120"/>
                    </a:lnTo>
                    <a:lnTo>
                      <a:pt x="2143" y="1072"/>
                    </a:lnTo>
                    <a:lnTo>
                      <a:pt x="2265" y="1023"/>
                    </a:lnTo>
                    <a:lnTo>
                      <a:pt x="2411" y="999"/>
                    </a:lnTo>
                    <a:lnTo>
                      <a:pt x="2411" y="999"/>
                    </a:lnTo>
                    <a:lnTo>
                      <a:pt x="2557" y="1023"/>
                    </a:lnTo>
                    <a:lnTo>
                      <a:pt x="2679" y="1072"/>
                    </a:lnTo>
                    <a:lnTo>
                      <a:pt x="2801" y="1120"/>
                    </a:lnTo>
                    <a:lnTo>
                      <a:pt x="2898" y="1218"/>
                    </a:lnTo>
                    <a:lnTo>
                      <a:pt x="2996" y="1315"/>
                    </a:lnTo>
                    <a:lnTo>
                      <a:pt x="3069" y="1437"/>
                    </a:lnTo>
                    <a:lnTo>
                      <a:pt x="3093" y="1559"/>
                    </a:lnTo>
                    <a:lnTo>
                      <a:pt x="3118" y="1705"/>
                    </a:lnTo>
                    <a:lnTo>
                      <a:pt x="3118" y="1705"/>
                    </a:lnTo>
                    <a:lnTo>
                      <a:pt x="3093" y="1851"/>
                    </a:lnTo>
                    <a:lnTo>
                      <a:pt x="3069" y="1973"/>
                    </a:lnTo>
                    <a:lnTo>
                      <a:pt x="2996" y="2095"/>
                    </a:lnTo>
                    <a:lnTo>
                      <a:pt x="2898" y="2216"/>
                    </a:lnTo>
                    <a:lnTo>
                      <a:pt x="2801" y="2290"/>
                    </a:lnTo>
                    <a:lnTo>
                      <a:pt x="2679" y="2363"/>
                    </a:lnTo>
                    <a:lnTo>
                      <a:pt x="2557" y="2387"/>
                    </a:lnTo>
                    <a:lnTo>
                      <a:pt x="2411" y="2411"/>
                    </a:lnTo>
                    <a:lnTo>
                      <a:pt x="2411" y="241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6"/>
              <p:cNvSpPr/>
              <p:nvPr/>
            </p:nvSpPr>
            <p:spPr>
              <a:xfrm>
                <a:off x="6078025" y="2330200"/>
                <a:ext cx="306300" cy="387275"/>
              </a:xfrm>
              <a:custGeom>
                <a:avLst/>
                <a:gdLst/>
                <a:ahLst/>
                <a:cxnLst/>
                <a:rect l="l" t="t" r="r" b="b"/>
                <a:pathLst>
                  <a:path w="12252" h="15491" fill="none" extrusionOk="0">
                    <a:moveTo>
                      <a:pt x="1" y="13396"/>
                    </a:moveTo>
                    <a:lnTo>
                      <a:pt x="1511" y="13396"/>
                    </a:lnTo>
                    <a:lnTo>
                      <a:pt x="1511" y="13396"/>
                    </a:lnTo>
                    <a:lnTo>
                      <a:pt x="1998" y="13639"/>
                    </a:lnTo>
                    <a:lnTo>
                      <a:pt x="2680" y="13932"/>
                    </a:lnTo>
                    <a:lnTo>
                      <a:pt x="3556" y="14273"/>
                    </a:lnTo>
                    <a:lnTo>
                      <a:pt x="4531" y="14638"/>
                    </a:lnTo>
                    <a:lnTo>
                      <a:pt x="5578" y="14955"/>
                    </a:lnTo>
                    <a:lnTo>
                      <a:pt x="6114" y="15101"/>
                    </a:lnTo>
                    <a:lnTo>
                      <a:pt x="6650" y="15222"/>
                    </a:lnTo>
                    <a:lnTo>
                      <a:pt x="7161" y="15344"/>
                    </a:lnTo>
                    <a:lnTo>
                      <a:pt x="7672" y="15417"/>
                    </a:lnTo>
                    <a:lnTo>
                      <a:pt x="8135" y="15466"/>
                    </a:lnTo>
                    <a:lnTo>
                      <a:pt x="8598" y="15490"/>
                    </a:lnTo>
                    <a:lnTo>
                      <a:pt x="8598" y="15490"/>
                    </a:lnTo>
                    <a:lnTo>
                      <a:pt x="9377" y="15490"/>
                    </a:lnTo>
                    <a:lnTo>
                      <a:pt x="9791" y="15466"/>
                    </a:lnTo>
                    <a:lnTo>
                      <a:pt x="10181" y="15417"/>
                    </a:lnTo>
                    <a:lnTo>
                      <a:pt x="10522" y="15320"/>
                    </a:lnTo>
                    <a:lnTo>
                      <a:pt x="10692" y="15271"/>
                    </a:lnTo>
                    <a:lnTo>
                      <a:pt x="10814" y="15222"/>
                    </a:lnTo>
                    <a:lnTo>
                      <a:pt x="10936" y="15149"/>
                    </a:lnTo>
                    <a:lnTo>
                      <a:pt x="11033" y="15052"/>
                    </a:lnTo>
                    <a:lnTo>
                      <a:pt x="11082" y="14955"/>
                    </a:lnTo>
                    <a:lnTo>
                      <a:pt x="11131" y="14833"/>
                    </a:lnTo>
                    <a:lnTo>
                      <a:pt x="11204" y="14126"/>
                    </a:lnTo>
                    <a:lnTo>
                      <a:pt x="11204" y="14126"/>
                    </a:lnTo>
                    <a:lnTo>
                      <a:pt x="11180" y="13956"/>
                    </a:lnTo>
                    <a:lnTo>
                      <a:pt x="11131" y="13810"/>
                    </a:lnTo>
                    <a:lnTo>
                      <a:pt x="11033" y="13664"/>
                    </a:lnTo>
                    <a:lnTo>
                      <a:pt x="10887" y="13542"/>
                    </a:lnTo>
                    <a:lnTo>
                      <a:pt x="10887" y="13542"/>
                    </a:lnTo>
                    <a:lnTo>
                      <a:pt x="11009" y="13518"/>
                    </a:lnTo>
                    <a:lnTo>
                      <a:pt x="11131" y="13469"/>
                    </a:lnTo>
                    <a:lnTo>
                      <a:pt x="11253" y="13420"/>
                    </a:lnTo>
                    <a:lnTo>
                      <a:pt x="11350" y="13323"/>
                    </a:lnTo>
                    <a:lnTo>
                      <a:pt x="11423" y="13225"/>
                    </a:lnTo>
                    <a:lnTo>
                      <a:pt x="11496" y="13104"/>
                    </a:lnTo>
                    <a:lnTo>
                      <a:pt x="11545" y="12957"/>
                    </a:lnTo>
                    <a:lnTo>
                      <a:pt x="11569" y="12836"/>
                    </a:lnTo>
                    <a:lnTo>
                      <a:pt x="11642" y="11959"/>
                    </a:lnTo>
                    <a:lnTo>
                      <a:pt x="11642" y="11959"/>
                    </a:lnTo>
                    <a:lnTo>
                      <a:pt x="11642" y="11837"/>
                    </a:lnTo>
                    <a:lnTo>
                      <a:pt x="11642" y="11740"/>
                    </a:lnTo>
                    <a:lnTo>
                      <a:pt x="11618" y="11618"/>
                    </a:lnTo>
                    <a:lnTo>
                      <a:pt x="11569" y="11521"/>
                    </a:lnTo>
                    <a:lnTo>
                      <a:pt x="11447" y="11350"/>
                    </a:lnTo>
                    <a:lnTo>
                      <a:pt x="11374" y="11277"/>
                    </a:lnTo>
                    <a:lnTo>
                      <a:pt x="11301" y="11204"/>
                    </a:lnTo>
                    <a:lnTo>
                      <a:pt x="11301" y="11204"/>
                    </a:lnTo>
                    <a:lnTo>
                      <a:pt x="11423" y="11180"/>
                    </a:lnTo>
                    <a:lnTo>
                      <a:pt x="11521" y="11131"/>
                    </a:lnTo>
                    <a:lnTo>
                      <a:pt x="11618" y="11058"/>
                    </a:lnTo>
                    <a:lnTo>
                      <a:pt x="11715" y="10960"/>
                    </a:lnTo>
                    <a:lnTo>
                      <a:pt x="11788" y="10863"/>
                    </a:lnTo>
                    <a:lnTo>
                      <a:pt x="11837" y="10766"/>
                    </a:lnTo>
                    <a:lnTo>
                      <a:pt x="11886" y="10644"/>
                    </a:lnTo>
                    <a:lnTo>
                      <a:pt x="11910" y="10498"/>
                    </a:lnTo>
                    <a:lnTo>
                      <a:pt x="11983" y="9645"/>
                    </a:lnTo>
                    <a:lnTo>
                      <a:pt x="11983" y="9645"/>
                    </a:lnTo>
                    <a:lnTo>
                      <a:pt x="11983" y="9523"/>
                    </a:lnTo>
                    <a:lnTo>
                      <a:pt x="11983" y="9402"/>
                    </a:lnTo>
                    <a:lnTo>
                      <a:pt x="11959" y="9280"/>
                    </a:lnTo>
                    <a:lnTo>
                      <a:pt x="11910" y="9182"/>
                    </a:lnTo>
                    <a:lnTo>
                      <a:pt x="11861" y="9085"/>
                    </a:lnTo>
                    <a:lnTo>
                      <a:pt x="11788" y="9012"/>
                    </a:lnTo>
                    <a:lnTo>
                      <a:pt x="11715" y="8939"/>
                    </a:lnTo>
                    <a:lnTo>
                      <a:pt x="11618" y="8866"/>
                    </a:lnTo>
                    <a:lnTo>
                      <a:pt x="11618" y="8866"/>
                    </a:lnTo>
                    <a:lnTo>
                      <a:pt x="11715" y="8841"/>
                    </a:lnTo>
                    <a:lnTo>
                      <a:pt x="11813" y="8768"/>
                    </a:lnTo>
                    <a:lnTo>
                      <a:pt x="11910" y="8695"/>
                    </a:lnTo>
                    <a:lnTo>
                      <a:pt x="11983" y="8622"/>
                    </a:lnTo>
                    <a:lnTo>
                      <a:pt x="12056" y="8525"/>
                    </a:lnTo>
                    <a:lnTo>
                      <a:pt x="12105" y="8427"/>
                    </a:lnTo>
                    <a:lnTo>
                      <a:pt x="12129" y="8306"/>
                    </a:lnTo>
                    <a:lnTo>
                      <a:pt x="12154" y="8184"/>
                    </a:lnTo>
                    <a:lnTo>
                      <a:pt x="12251" y="7307"/>
                    </a:lnTo>
                    <a:lnTo>
                      <a:pt x="12251" y="7307"/>
                    </a:lnTo>
                    <a:lnTo>
                      <a:pt x="12227" y="7185"/>
                    </a:lnTo>
                    <a:lnTo>
                      <a:pt x="12202" y="7064"/>
                    </a:lnTo>
                    <a:lnTo>
                      <a:pt x="12154" y="6966"/>
                    </a:lnTo>
                    <a:lnTo>
                      <a:pt x="12105" y="6869"/>
                    </a:lnTo>
                    <a:lnTo>
                      <a:pt x="12032" y="6771"/>
                    </a:lnTo>
                    <a:lnTo>
                      <a:pt x="11935" y="6698"/>
                    </a:lnTo>
                    <a:lnTo>
                      <a:pt x="11715" y="6552"/>
                    </a:lnTo>
                    <a:lnTo>
                      <a:pt x="11472" y="6430"/>
                    </a:lnTo>
                    <a:lnTo>
                      <a:pt x="11180" y="6333"/>
                    </a:lnTo>
                    <a:lnTo>
                      <a:pt x="10863" y="6260"/>
                    </a:lnTo>
                    <a:lnTo>
                      <a:pt x="10546" y="6211"/>
                    </a:lnTo>
                    <a:lnTo>
                      <a:pt x="10546" y="6211"/>
                    </a:lnTo>
                    <a:lnTo>
                      <a:pt x="9864" y="6114"/>
                    </a:lnTo>
                    <a:lnTo>
                      <a:pt x="8817" y="6016"/>
                    </a:lnTo>
                    <a:lnTo>
                      <a:pt x="7575" y="5943"/>
                    </a:lnTo>
                    <a:lnTo>
                      <a:pt x="6309" y="5870"/>
                    </a:lnTo>
                    <a:lnTo>
                      <a:pt x="6309" y="5870"/>
                    </a:lnTo>
                    <a:lnTo>
                      <a:pt x="6479" y="5578"/>
                    </a:lnTo>
                    <a:lnTo>
                      <a:pt x="6625" y="5237"/>
                    </a:lnTo>
                    <a:lnTo>
                      <a:pt x="6771" y="4872"/>
                    </a:lnTo>
                    <a:lnTo>
                      <a:pt x="6869" y="4482"/>
                    </a:lnTo>
                    <a:lnTo>
                      <a:pt x="6966" y="4092"/>
                    </a:lnTo>
                    <a:lnTo>
                      <a:pt x="7064" y="3678"/>
                    </a:lnTo>
                    <a:lnTo>
                      <a:pt x="7161" y="2875"/>
                    </a:lnTo>
                    <a:lnTo>
                      <a:pt x="7234" y="2144"/>
                    </a:lnTo>
                    <a:lnTo>
                      <a:pt x="7283" y="1535"/>
                    </a:lnTo>
                    <a:lnTo>
                      <a:pt x="7283" y="975"/>
                    </a:lnTo>
                    <a:lnTo>
                      <a:pt x="7283" y="975"/>
                    </a:lnTo>
                    <a:lnTo>
                      <a:pt x="7283" y="804"/>
                    </a:lnTo>
                    <a:lnTo>
                      <a:pt x="7210" y="609"/>
                    </a:lnTo>
                    <a:lnTo>
                      <a:pt x="7137" y="463"/>
                    </a:lnTo>
                    <a:lnTo>
                      <a:pt x="7015" y="317"/>
                    </a:lnTo>
                    <a:lnTo>
                      <a:pt x="6869" y="171"/>
                    </a:lnTo>
                    <a:lnTo>
                      <a:pt x="6698" y="98"/>
                    </a:lnTo>
                    <a:lnTo>
                      <a:pt x="6503" y="25"/>
                    </a:lnTo>
                    <a:lnTo>
                      <a:pt x="6309" y="1"/>
                    </a:lnTo>
                    <a:lnTo>
                      <a:pt x="6309" y="1"/>
                    </a:lnTo>
                    <a:lnTo>
                      <a:pt x="5943" y="25"/>
                    </a:lnTo>
                    <a:lnTo>
                      <a:pt x="5700" y="74"/>
                    </a:lnTo>
                    <a:lnTo>
                      <a:pt x="5505" y="147"/>
                    </a:lnTo>
                    <a:lnTo>
                      <a:pt x="5359" y="220"/>
                    </a:lnTo>
                    <a:lnTo>
                      <a:pt x="5359" y="220"/>
                    </a:lnTo>
                    <a:lnTo>
                      <a:pt x="4969" y="1462"/>
                    </a:lnTo>
                    <a:lnTo>
                      <a:pt x="4774" y="2022"/>
                    </a:lnTo>
                    <a:lnTo>
                      <a:pt x="4579" y="2534"/>
                    </a:lnTo>
                    <a:lnTo>
                      <a:pt x="4385" y="2996"/>
                    </a:lnTo>
                    <a:lnTo>
                      <a:pt x="4190" y="3386"/>
                    </a:lnTo>
                    <a:lnTo>
                      <a:pt x="4019" y="3678"/>
                    </a:lnTo>
                    <a:lnTo>
                      <a:pt x="3873" y="3922"/>
                    </a:lnTo>
                    <a:lnTo>
                      <a:pt x="3873" y="3922"/>
                    </a:lnTo>
                    <a:lnTo>
                      <a:pt x="3654" y="4141"/>
                    </a:lnTo>
                    <a:lnTo>
                      <a:pt x="3313" y="4482"/>
                    </a:lnTo>
                    <a:lnTo>
                      <a:pt x="2509" y="5237"/>
                    </a:lnTo>
                    <a:lnTo>
                      <a:pt x="1438" y="6211"/>
                    </a:lnTo>
                    <a:lnTo>
                      <a:pt x="1" y="6211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6" name="Google Shape;416;p3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altLang="zh-CN" dirty="0"/>
              <a:t>Introduction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CD00"/>
                </a:highlight>
              </a:rPr>
              <a:t>Our project in a few words…</a:t>
            </a:r>
            <a:endParaRPr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34104" y="1384954"/>
            <a:ext cx="8709896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4400" indent="-284400">
              <a:buFont typeface="Courier New" panose="02070309020205020404" pitchFamily="49" charset="0"/>
              <a:buChar char="o"/>
            </a:pPr>
            <a:r>
              <a:rPr lang="en-US" altLang="zh-CN" sz="1800" b="1" dirty="0">
                <a:latin typeface="Lora" panose="020B0600000101010101" charset="0"/>
              </a:rPr>
              <a:t>Momentum strategy </a:t>
            </a:r>
            <a:r>
              <a:rPr lang="en-US" altLang="zh-CN" sz="1800" dirty="0">
                <a:latin typeface="Lora" panose="020B0600000101010101" charset="0"/>
              </a:rPr>
              <a:t>(Our strategy: Cross-sectional and going long)</a:t>
            </a:r>
            <a:br>
              <a:rPr lang="en-US" altLang="zh-CN" sz="1800" dirty="0">
                <a:latin typeface="Lora" panose="020B0600000101010101" charset="0"/>
              </a:rPr>
            </a:br>
            <a:br>
              <a:rPr lang="en-US" altLang="zh-CN" sz="400" dirty="0">
                <a:latin typeface="Lora" panose="020B0600000101010101" charset="0"/>
              </a:rPr>
            </a:br>
            <a:r>
              <a:rPr lang="en-US" altLang="zh-CN" sz="1400" dirty="0">
                <a:latin typeface="Lora" panose="020B0600000101010101" charset="0"/>
              </a:rPr>
              <a:t>Momentum investing is a system of buying stocks or other securities that have had high returns over the selected past period, and selling those that have had poor returns over the same period</a:t>
            </a:r>
            <a:endParaRPr lang="en-US" altLang="zh-CN" sz="1800" dirty="0">
              <a:latin typeface="Lora" panose="020B0600000101010101" charset="0"/>
            </a:endParaRPr>
          </a:p>
          <a:p>
            <a:pPr marL="0" indent="0">
              <a:buNone/>
            </a:pPr>
            <a:endParaRPr lang="en-US" altLang="zh-CN" sz="1800" dirty="0">
              <a:latin typeface="Lora" panose="020B0600000101010101" charset="0"/>
            </a:endParaRPr>
          </a:p>
          <a:p>
            <a:pPr marL="284400" indent="-284400">
              <a:buFont typeface="Courier New" panose="02070309020205020404" pitchFamily="49" charset="0"/>
              <a:buChar char="o"/>
            </a:pPr>
            <a:endParaRPr lang="en-US" altLang="zh-CN" sz="1800" dirty="0">
              <a:latin typeface="Lora" panose="020B0600000101010101" charset="0"/>
            </a:endParaRPr>
          </a:p>
          <a:p>
            <a:pPr marL="284400" indent="-284400">
              <a:buFont typeface="Courier New" panose="02070309020205020404" pitchFamily="49" charset="0"/>
              <a:buChar char="o"/>
            </a:pPr>
            <a:endParaRPr lang="en-US" altLang="zh-CN" sz="1800" dirty="0">
              <a:latin typeface="Lora" panose="020B0600000101010101" charset="0"/>
            </a:endParaRPr>
          </a:p>
          <a:p>
            <a:pPr marL="284400" indent="-284400">
              <a:buFont typeface="Courier New" panose="02070309020205020404" pitchFamily="49" charset="0"/>
              <a:buChar char="o"/>
            </a:pPr>
            <a:endParaRPr lang="en-US" altLang="zh-CN" sz="1800" dirty="0">
              <a:latin typeface="Lora" panose="020B0600000101010101" charset="0"/>
            </a:endParaRPr>
          </a:p>
          <a:p>
            <a:pPr marL="0" indent="0">
              <a:buNone/>
            </a:pPr>
            <a:endParaRPr lang="en-US" altLang="zh-CN" sz="1800" dirty="0">
              <a:latin typeface="Lora" panose="020B0600000101010101" charset="0"/>
            </a:endParaRPr>
          </a:p>
          <a:p>
            <a:pPr marL="284400" indent="-284400">
              <a:buFont typeface="Courier New" panose="02070309020205020404" pitchFamily="49" charset="0"/>
              <a:buChar char="o"/>
            </a:pPr>
            <a:endParaRPr lang="en-US" altLang="zh-CN" sz="200" b="1" dirty="0">
              <a:latin typeface="Lora" panose="020B0600000101010101" charset="0"/>
            </a:endParaRPr>
          </a:p>
          <a:p>
            <a:pPr marL="284400" indent="-284400">
              <a:buFont typeface="Courier New" panose="02070309020205020404" pitchFamily="49" charset="0"/>
              <a:buChar char="o"/>
            </a:pPr>
            <a:r>
              <a:rPr lang="en-US" altLang="zh-CN" sz="1800" b="1" dirty="0">
                <a:latin typeface="Lora" panose="020B0600000101010101" charset="0"/>
              </a:rPr>
              <a:t>Select 10 stocks each year from Dow Jones components</a:t>
            </a:r>
          </a:p>
          <a:p>
            <a:pPr marL="284400" indent="-284400">
              <a:buFont typeface="Courier New" panose="02070309020205020404" pitchFamily="49" charset="0"/>
              <a:buChar char="o"/>
            </a:pPr>
            <a:r>
              <a:rPr lang="en-US" altLang="zh-CN" sz="1800" b="1" dirty="0">
                <a:latin typeface="Lora" panose="020B0600000101010101" charset="0"/>
              </a:rPr>
              <a:t>Verify whether portfolio returns outperform Dow Jones index returns 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D0497A-FB72-4590-81E9-981EBCA54068}"/>
              </a:ext>
            </a:extLst>
          </p:cNvPr>
          <p:cNvGrpSpPr/>
          <p:nvPr/>
        </p:nvGrpSpPr>
        <p:grpSpPr>
          <a:xfrm>
            <a:off x="1820487" y="2352497"/>
            <a:ext cx="6889410" cy="1757607"/>
            <a:chOff x="3823327" y="2709949"/>
            <a:chExt cx="4886569" cy="175760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6EEF740-196E-4FC7-9E2A-FC284999312F}"/>
                </a:ext>
              </a:extLst>
            </p:cNvPr>
            <p:cNvSpPr/>
            <p:nvPr/>
          </p:nvSpPr>
          <p:spPr>
            <a:xfrm>
              <a:off x="4673671" y="2709949"/>
              <a:ext cx="4036225" cy="849708"/>
            </a:xfrm>
            <a:custGeom>
              <a:avLst/>
              <a:gdLst>
                <a:gd name="connsiteX0" fmla="*/ 0 w 2487168"/>
                <a:gd name="connsiteY0" fmla="*/ 93901 h 751205"/>
                <a:gd name="connsiteX1" fmla="*/ 2111566 w 2487168"/>
                <a:gd name="connsiteY1" fmla="*/ 93901 h 751205"/>
                <a:gd name="connsiteX2" fmla="*/ 2111566 w 2487168"/>
                <a:gd name="connsiteY2" fmla="*/ 0 h 751205"/>
                <a:gd name="connsiteX3" fmla="*/ 2487168 w 2487168"/>
                <a:gd name="connsiteY3" fmla="*/ 375603 h 751205"/>
                <a:gd name="connsiteX4" fmla="*/ 2111566 w 2487168"/>
                <a:gd name="connsiteY4" fmla="*/ 751205 h 751205"/>
                <a:gd name="connsiteX5" fmla="*/ 2111566 w 2487168"/>
                <a:gd name="connsiteY5" fmla="*/ 657304 h 751205"/>
                <a:gd name="connsiteX6" fmla="*/ 0 w 2487168"/>
                <a:gd name="connsiteY6" fmla="*/ 657304 h 751205"/>
                <a:gd name="connsiteX7" fmla="*/ 0 w 2487168"/>
                <a:gd name="connsiteY7" fmla="*/ 93901 h 75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7168" h="751205">
                  <a:moveTo>
                    <a:pt x="0" y="93901"/>
                  </a:moveTo>
                  <a:lnTo>
                    <a:pt x="2111566" y="93901"/>
                  </a:lnTo>
                  <a:lnTo>
                    <a:pt x="2111566" y="0"/>
                  </a:lnTo>
                  <a:lnTo>
                    <a:pt x="2487168" y="375603"/>
                  </a:lnTo>
                  <a:lnTo>
                    <a:pt x="2111566" y="751205"/>
                  </a:lnTo>
                  <a:lnTo>
                    <a:pt x="2111566" y="657304"/>
                  </a:lnTo>
                  <a:lnTo>
                    <a:pt x="0" y="657304"/>
                  </a:lnTo>
                  <a:lnTo>
                    <a:pt x="0" y="93901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80" tIns="98981" rIns="286782" bIns="98981" numCol="1" spcCol="1270" anchor="t" anchorCtr="0">
              <a:noAutofit/>
            </a:bodyPr>
            <a:lstStyle/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00" kern="1200" dirty="0"/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400" kern="1200" dirty="0"/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100" kern="1200" dirty="0">
                  <a:latin typeface="Lora" pitchFamily="2" charset="77"/>
                </a:rPr>
                <a:t>Choose from a large pool of securities by emphasizing on the relative returns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100" kern="1200" dirty="0">
                  <a:latin typeface="Lora" pitchFamily="2" charset="77"/>
                </a:rPr>
                <a:t>Go long the securities that have outperformed their peers and go short those that have underperformed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C91A1E4-36B0-4249-8E16-671B5C14AA04}"/>
                </a:ext>
              </a:extLst>
            </p:cNvPr>
            <p:cNvSpPr/>
            <p:nvPr/>
          </p:nvSpPr>
          <p:spPr>
            <a:xfrm>
              <a:off x="3823327" y="2760017"/>
              <a:ext cx="850346" cy="751205"/>
            </a:xfrm>
            <a:custGeom>
              <a:avLst/>
              <a:gdLst>
                <a:gd name="connsiteX0" fmla="*/ 0 w 1658112"/>
                <a:gd name="connsiteY0" fmla="*/ 125203 h 751205"/>
                <a:gd name="connsiteX1" fmla="*/ 125203 w 1658112"/>
                <a:gd name="connsiteY1" fmla="*/ 0 h 751205"/>
                <a:gd name="connsiteX2" fmla="*/ 1532909 w 1658112"/>
                <a:gd name="connsiteY2" fmla="*/ 0 h 751205"/>
                <a:gd name="connsiteX3" fmla="*/ 1658112 w 1658112"/>
                <a:gd name="connsiteY3" fmla="*/ 125203 h 751205"/>
                <a:gd name="connsiteX4" fmla="*/ 1658112 w 1658112"/>
                <a:gd name="connsiteY4" fmla="*/ 626002 h 751205"/>
                <a:gd name="connsiteX5" fmla="*/ 1532909 w 1658112"/>
                <a:gd name="connsiteY5" fmla="*/ 751205 h 751205"/>
                <a:gd name="connsiteX6" fmla="*/ 125203 w 1658112"/>
                <a:gd name="connsiteY6" fmla="*/ 751205 h 751205"/>
                <a:gd name="connsiteX7" fmla="*/ 0 w 1658112"/>
                <a:gd name="connsiteY7" fmla="*/ 626002 h 751205"/>
                <a:gd name="connsiteX8" fmla="*/ 0 w 1658112"/>
                <a:gd name="connsiteY8" fmla="*/ 125203 h 75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8112" h="751205">
                  <a:moveTo>
                    <a:pt x="0" y="125203"/>
                  </a:moveTo>
                  <a:cubicBezTo>
                    <a:pt x="0" y="56055"/>
                    <a:pt x="56055" y="0"/>
                    <a:pt x="125203" y="0"/>
                  </a:cubicBezTo>
                  <a:lnTo>
                    <a:pt x="1532909" y="0"/>
                  </a:lnTo>
                  <a:cubicBezTo>
                    <a:pt x="1602057" y="0"/>
                    <a:pt x="1658112" y="56055"/>
                    <a:pt x="1658112" y="125203"/>
                  </a:cubicBezTo>
                  <a:lnTo>
                    <a:pt x="1658112" y="626002"/>
                  </a:lnTo>
                  <a:cubicBezTo>
                    <a:pt x="1658112" y="695150"/>
                    <a:pt x="1602057" y="751205"/>
                    <a:pt x="1532909" y="751205"/>
                  </a:cubicBezTo>
                  <a:lnTo>
                    <a:pt x="125203" y="751205"/>
                  </a:lnTo>
                  <a:cubicBezTo>
                    <a:pt x="56055" y="751205"/>
                    <a:pt x="0" y="695150"/>
                    <a:pt x="0" y="626002"/>
                  </a:cubicBezTo>
                  <a:lnTo>
                    <a:pt x="0" y="125203"/>
                  </a:lnTo>
                  <a:close/>
                </a:path>
              </a:pathLst>
            </a:custGeom>
            <a:solidFill>
              <a:srgbClr val="F5B6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251" tIns="70961" rIns="105251" bIns="70961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latin typeface="Lora" pitchFamily="2" charset="0"/>
                </a:rPr>
                <a:t>Cross- Sectional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366A789-8FC0-4427-B4D4-69E3A58F3316}"/>
                </a:ext>
              </a:extLst>
            </p:cNvPr>
            <p:cNvSpPr/>
            <p:nvPr/>
          </p:nvSpPr>
          <p:spPr>
            <a:xfrm>
              <a:off x="4673672" y="3617848"/>
              <a:ext cx="4036224" cy="849708"/>
            </a:xfrm>
            <a:custGeom>
              <a:avLst/>
              <a:gdLst>
                <a:gd name="connsiteX0" fmla="*/ 0 w 2487168"/>
                <a:gd name="connsiteY0" fmla="*/ 93901 h 751205"/>
                <a:gd name="connsiteX1" fmla="*/ 2111566 w 2487168"/>
                <a:gd name="connsiteY1" fmla="*/ 93901 h 751205"/>
                <a:gd name="connsiteX2" fmla="*/ 2111566 w 2487168"/>
                <a:gd name="connsiteY2" fmla="*/ 0 h 751205"/>
                <a:gd name="connsiteX3" fmla="*/ 2487168 w 2487168"/>
                <a:gd name="connsiteY3" fmla="*/ 375603 h 751205"/>
                <a:gd name="connsiteX4" fmla="*/ 2111566 w 2487168"/>
                <a:gd name="connsiteY4" fmla="*/ 751205 h 751205"/>
                <a:gd name="connsiteX5" fmla="*/ 2111566 w 2487168"/>
                <a:gd name="connsiteY5" fmla="*/ 657304 h 751205"/>
                <a:gd name="connsiteX6" fmla="*/ 0 w 2487168"/>
                <a:gd name="connsiteY6" fmla="*/ 657304 h 751205"/>
                <a:gd name="connsiteX7" fmla="*/ 0 w 2487168"/>
                <a:gd name="connsiteY7" fmla="*/ 93901 h 75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7168" h="751205">
                  <a:moveTo>
                    <a:pt x="0" y="93901"/>
                  </a:moveTo>
                  <a:lnTo>
                    <a:pt x="2111566" y="93901"/>
                  </a:lnTo>
                  <a:lnTo>
                    <a:pt x="2111566" y="0"/>
                  </a:lnTo>
                  <a:lnTo>
                    <a:pt x="2487168" y="375603"/>
                  </a:lnTo>
                  <a:lnTo>
                    <a:pt x="2111566" y="751205"/>
                  </a:lnTo>
                  <a:lnTo>
                    <a:pt x="2111566" y="657304"/>
                  </a:lnTo>
                  <a:lnTo>
                    <a:pt x="0" y="657304"/>
                  </a:lnTo>
                  <a:lnTo>
                    <a:pt x="0" y="93901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80" tIns="98981" rIns="286782" bIns="98981" numCol="1" spcCol="1270" anchor="t" anchorCtr="0">
              <a:noAutofit/>
            </a:bodyPr>
            <a:lstStyle/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00" kern="1200" dirty="0">
                <a:latin typeface="Lora" pitchFamily="2" charset="0"/>
              </a:endParaRP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400" kern="1200" dirty="0">
                <a:latin typeface="Lora" pitchFamily="2" charset="0"/>
              </a:endParaRP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100" kern="1200" dirty="0">
                  <a:latin typeface="Lora" pitchFamily="2" charset="0"/>
                </a:rPr>
                <a:t>Emphasize on a security’s own past return and use it as the benchmark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100" kern="1200" dirty="0">
                  <a:latin typeface="Lora" pitchFamily="2" charset="0"/>
                </a:rPr>
                <a:t>Go long the security if it has recently performed well and go short the security if it has performed poorly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F824D14-E073-4ED7-8A8D-73965B22C997}"/>
                </a:ext>
              </a:extLst>
            </p:cNvPr>
            <p:cNvSpPr/>
            <p:nvPr/>
          </p:nvSpPr>
          <p:spPr>
            <a:xfrm>
              <a:off x="3823327" y="3652847"/>
              <a:ext cx="850346" cy="751205"/>
            </a:xfrm>
            <a:custGeom>
              <a:avLst/>
              <a:gdLst>
                <a:gd name="connsiteX0" fmla="*/ 0 w 1658112"/>
                <a:gd name="connsiteY0" fmla="*/ 125203 h 751205"/>
                <a:gd name="connsiteX1" fmla="*/ 125203 w 1658112"/>
                <a:gd name="connsiteY1" fmla="*/ 0 h 751205"/>
                <a:gd name="connsiteX2" fmla="*/ 1532909 w 1658112"/>
                <a:gd name="connsiteY2" fmla="*/ 0 h 751205"/>
                <a:gd name="connsiteX3" fmla="*/ 1658112 w 1658112"/>
                <a:gd name="connsiteY3" fmla="*/ 125203 h 751205"/>
                <a:gd name="connsiteX4" fmla="*/ 1658112 w 1658112"/>
                <a:gd name="connsiteY4" fmla="*/ 626002 h 751205"/>
                <a:gd name="connsiteX5" fmla="*/ 1532909 w 1658112"/>
                <a:gd name="connsiteY5" fmla="*/ 751205 h 751205"/>
                <a:gd name="connsiteX6" fmla="*/ 125203 w 1658112"/>
                <a:gd name="connsiteY6" fmla="*/ 751205 h 751205"/>
                <a:gd name="connsiteX7" fmla="*/ 0 w 1658112"/>
                <a:gd name="connsiteY7" fmla="*/ 626002 h 751205"/>
                <a:gd name="connsiteX8" fmla="*/ 0 w 1658112"/>
                <a:gd name="connsiteY8" fmla="*/ 125203 h 75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8112" h="751205">
                  <a:moveTo>
                    <a:pt x="0" y="125203"/>
                  </a:moveTo>
                  <a:cubicBezTo>
                    <a:pt x="0" y="56055"/>
                    <a:pt x="56055" y="0"/>
                    <a:pt x="125203" y="0"/>
                  </a:cubicBezTo>
                  <a:lnTo>
                    <a:pt x="1532909" y="0"/>
                  </a:lnTo>
                  <a:cubicBezTo>
                    <a:pt x="1602057" y="0"/>
                    <a:pt x="1658112" y="56055"/>
                    <a:pt x="1658112" y="125203"/>
                  </a:cubicBezTo>
                  <a:lnTo>
                    <a:pt x="1658112" y="626002"/>
                  </a:lnTo>
                  <a:cubicBezTo>
                    <a:pt x="1658112" y="695150"/>
                    <a:pt x="1602057" y="751205"/>
                    <a:pt x="1532909" y="751205"/>
                  </a:cubicBezTo>
                  <a:lnTo>
                    <a:pt x="125203" y="751205"/>
                  </a:lnTo>
                  <a:cubicBezTo>
                    <a:pt x="56055" y="751205"/>
                    <a:pt x="0" y="695150"/>
                    <a:pt x="0" y="626002"/>
                  </a:cubicBezTo>
                  <a:lnTo>
                    <a:pt x="0" y="125203"/>
                  </a:lnTo>
                  <a:close/>
                </a:path>
              </a:pathLst>
            </a:custGeom>
            <a:solidFill>
              <a:srgbClr val="F5B6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5251" tIns="70961" rIns="105251" bIns="70961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latin typeface="Lora" pitchFamily="2" charset="0"/>
                </a:rPr>
                <a:t>Time Series</a:t>
              </a: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08C06-ADD5-48DE-9236-0F4687AACD38}"/>
              </a:ext>
            </a:extLst>
          </p:cNvPr>
          <p:cNvSpPr/>
          <p:nvPr/>
        </p:nvSpPr>
        <p:spPr>
          <a:xfrm>
            <a:off x="786570" y="2749344"/>
            <a:ext cx="853441" cy="957278"/>
          </a:xfrm>
          <a:custGeom>
            <a:avLst/>
            <a:gdLst>
              <a:gd name="connsiteX0" fmla="*/ 0 w 1658112"/>
              <a:gd name="connsiteY0" fmla="*/ 125203 h 751205"/>
              <a:gd name="connsiteX1" fmla="*/ 125203 w 1658112"/>
              <a:gd name="connsiteY1" fmla="*/ 0 h 751205"/>
              <a:gd name="connsiteX2" fmla="*/ 1532909 w 1658112"/>
              <a:gd name="connsiteY2" fmla="*/ 0 h 751205"/>
              <a:gd name="connsiteX3" fmla="*/ 1658112 w 1658112"/>
              <a:gd name="connsiteY3" fmla="*/ 125203 h 751205"/>
              <a:gd name="connsiteX4" fmla="*/ 1658112 w 1658112"/>
              <a:gd name="connsiteY4" fmla="*/ 626002 h 751205"/>
              <a:gd name="connsiteX5" fmla="*/ 1532909 w 1658112"/>
              <a:gd name="connsiteY5" fmla="*/ 751205 h 751205"/>
              <a:gd name="connsiteX6" fmla="*/ 125203 w 1658112"/>
              <a:gd name="connsiteY6" fmla="*/ 751205 h 751205"/>
              <a:gd name="connsiteX7" fmla="*/ 0 w 1658112"/>
              <a:gd name="connsiteY7" fmla="*/ 626002 h 751205"/>
              <a:gd name="connsiteX8" fmla="*/ 0 w 1658112"/>
              <a:gd name="connsiteY8" fmla="*/ 125203 h 75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8112" h="751205">
                <a:moveTo>
                  <a:pt x="0" y="125203"/>
                </a:moveTo>
                <a:cubicBezTo>
                  <a:pt x="0" y="56055"/>
                  <a:pt x="56055" y="0"/>
                  <a:pt x="125203" y="0"/>
                </a:cubicBezTo>
                <a:lnTo>
                  <a:pt x="1532909" y="0"/>
                </a:lnTo>
                <a:cubicBezTo>
                  <a:pt x="1602057" y="0"/>
                  <a:pt x="1658112" y="56055"/>
                  <a:pt x="1658112" y="125203"/>
                </a:cubicBezTo>
                <a:lnTo>
                  <a:pt x="1658112" y="626002"/>
                </a:lnTo>
                <a:cubicBezTo>
                  <a:pt x="1658112" y="695150"/>
                  <a:pt x="1602057" y="751205"/>
                  <a:pt x="1532909" y="751205"/>
                </a:cubicBezTo>
                <a:lnTo>
                  <a:pt x="125203" y="751205"/>
                </a:lnTo>
                <a:cubicBezTo>
                  <a:pt x="56055" y="751205"/>
                  <a:pt x="0" y="695150"/>
                  <a:pt x="0" y="626002"/>
                </a:cubicBezTo>
                <a:lnTo>
                  <a:pt x="0" y="125203"/>
                </a:lnTo>
                <a:close/>
              </a:path>
            </a:pathLst>
          </a:custGeom>
          <a:solidFill>
            <a:srgbClr val="F5B64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5251" tIns="70961" rIns="105251" bIns="7096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latin typeface="Lora" pitchFamily="2" charset="0"/>
              </a:rPr>
              <a:t>Types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930E14-59D6-4A6B-B0AF-DD3B1A08EBEC}"/>
              </a:ext>
            </a:extLst>
          </p:cNvPr>
          <p:cNvCxnSpPr>
            <a:cxnSpLocks/>
          </p:cNvCxnSpPr>
          <p:nvPr/>
        </p:nvCxnSpPr>
        <p:spPr>
          <a:xfrm flipV="1">
            <a:off x="1640011" y="2815847"/>
            <a:ext cx="180476" cy="496173"/>
          </a:xfrm>
          <a:prstGeom prst="straightConnector1">
            <a:avLst/>
          </a:prstGeom>
          <a:ln w="28575">
            <a:solidFill>
              <a:srgbClr val="F5B6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56E495-761A-45CB-8E60-63F48555656A}"/>
              </a:ext>
            </a:extLst>
          </p:cNvPr>
          <p:cNvCxnSpPr>
            <a:cxnSpLocks/>
          </p:cNvCxnSpPr>
          <p:nvPr/>
        </p:nvCxnSpPr>
        <p:spPr>
          <a:xfrm>
            <a:off x="1640011" y="3312020"/>
            <a:ext cx="180476" cy="461105"/>
          </a:xfrm>
          <a:prstGeom prst="straightConnector1">
            <a:avLst/>
          </a:prstGeom>
          <a:ln w="28575">
            <a:solidFill>
              <a:srgbClr val="F5B6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68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992350"/>
            <a:ext cx="451712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Detailed Coding Explanation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122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CD00"/>
                </a:highlight>
              </a:rPr>
              <a:t>Steps-Portfolio Design</a:t>
            </a:r>
            <a:endParaRPr dirty="0">
              <a:highlight>
                <a:srgbClr val="FFCD00"/>
              </a:highlight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5A4FE4-CE3F-5B45-AB44-102283E75E5D}"/>
              </a:ext>
            </a:extLst>
          </p:cNvPr>
          <p:cNvSpPr/>
          <p:nvPr/>
        </p:nvSpPr>
        <p:spPr>
          <a:xfrm>
            <a:off x="742198" y="1818362"/>
            <a:ext cx="1843200" cy="546755"/>
          </a:xfrm>
          <a:prstGeom prst="roundRect">
            <a:avLst/>
          </a:prstGeom>
          <a:solidFill>
            <a:srgbClr val="F5B64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Collect Tickers</a:t>
            </a:r>
          </a:p>
          <a:p>
            <a:pPr algn="ctr"/>
            <a:r>
              <a:rPr lang="en-TW" dirty="0"/>
              <a:t>(2010-2020)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634F34-716E-2C4F-9E7C-430266B1F489}"/>
              </a:ext>
            </a:extLst>
          </p:cNvPr>
          <p:cNvSpPr/>
          <p:nvPr/>
        </p:nvSpPr>
        <p:spPr>
          <a:xfrm>
            <a:off x="3650400" y="1818361"/>
            <a:ext cx="1843200" cy="546755"/>
          </a:xfrm>
          <a:prstGeom prst="roundRect">
            <a:avLst/>
          </a:prstGeom>
          <a:solidFill>
            <a:srgbClr val="F5B64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Get Data</a:t>
            </a:r>
          </a:p>
          <a:p>
            <a:pPr algn="ctr"/>
            <a:r>
              <a:rPr lang="en-TW" dirty="0"/>
              <a:t>(Adj Close)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08FA5EA-5553-194A-9588-45900C96A8E6}"/>
              </a:ext>
            </a:extLst>
          </p:cNvPr>
          <p:cNvSpPr/>
          <p:nvPr/>
        </p:nvSpPr>
        <p:spPr>
          <a:xfrm>
            <a:off x="6558602" y="1818360"/>
            <a:ext cx="1843200" cy="546755"/>
          </a:xfrm>
          <a:prstGeom prst="roundRect">
            <a:avLst/>
          </a:prstGeom>
          <a:solidFill>
            <a:srgbClr val="F5B64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Compute &amp; Rank </a:t>
            </a:r>
            <a:r>
              <a:rPr lang="en-TW"/>
              <a:t>Annualized Return</a:t>
            </a:r>
            <a:endParaRPr lang="en-TW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F0D7FDB-C7F0-5C45-B4D8-5665F1E79021}"/>
              </a:ext>
            </a:extLst>
          </p:cNvPr>
          <p:cNvSpPr/>
          <p:nvPr/>
        </p:nvSpPr>
        <p:spPr>
          <a:xfrm>
            <a:off x="1963271" y="3304466"/>
            <a:ext cx="2230015" cy="546755"/>
          </a:xfrm>
          <a:prstGeom prst="roundRect">
            <a:avLst/>
          </a:prstGeom>
          <a:solidFill>
            <a:srgbClr val="F5B64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Choose </a:t>
            </a:r>
            <a:r>
              <a:rPr lang="en-TW"/>
              <a:t>Top 10</a:t>
            </a:r>
            <a:r>
              <a:rPr lang="en-US" dirty="0"/>
              <a:t> S</a:t>
            </a:r>
            <a:r>
              <a:rPr lang="en-TW"/>
              <a:t>tocks </a:t>
            </a:r>
            <a:r>
              <a:rPr lang="en-US" dirty="0"/>
              <a:t>to invest </a:t>
            </a:r>
            <a:r>
              <a:rPr lang="en-TW"/>
              <a:t>for </a:t>
            </a:r>
            <a:r>
              <a:rPr lang="en-US" dirty="0"/>
              <a:t>following </a:t>
            </a:r>
            <a:r>
              <a:rPr lang="en-TW"/>
              <a:t>year</a:t>
            </a:r>
            <a:endParaRPr lang="en-TW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B96F5-FB3C-F140-A02D-F23386D7A336}"/>
              </a:ext>
            </a:extLst>
          </p:cNvPr>
          <p:cNvSpPr/>
          <p:nvPr/>
        </p:nvSpPr>
        <p:spPr>
          <a:xfrm>
            <a:off x="5259650" y="3304466"/>
            <a:ext cx="1841837" cy="546755"/>
          </a:xfrm>
          <a:prstGeom prst="roundRect">
            <a:avLst/>
          </a:prstGeom>
          <a:solidFill>
            <a:srgbClr val="F5B64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/>
              <a:t>Compute</a:t>
            </a:r>
            <a:r>
              <a:rPr lang="en-US" dirty="0"/>
              <a:t> </a:t>
            </a:r>
          </a:p>
          <a:p>
            <a:pPr algn="ctr"/>
            <a:r>
              <a:rPr lang="en-TW"/>
              <a:t>Portfolio Return</a:t>
            </a:r>
            <a:endParaRPr lang="en-TW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6B60FA-82C8-044D-A14C-47DA05D7A4D2}"/>
              </a:ext>
            </a:extLst>
          </p:cNvPr>
          <p:cNvCxnSpPr>
            <a:stCxn id="2" idx="3"/>
            <a:endCxn id="11" idx="1"/>
          </p:cNvCxnSpPr>
          <p:nvPr/>
        </p:nvCxnSpPr>
        <p:spPr>
          <a:xfrm flipV="1">
            <a:off x="2585398" y="2091739"/>
            <a:ext cx="106500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6C76F6-F72A-FB42-A245-998211871F20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5493600" y="2091738"/>
            <a:ext cx="106500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C06462F-56EC-284B-B4CE-03D11870B14C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rot="5400000">
            <a:off x="4809566" y="633829"/>
            <a:ext cx="939351" cy="440192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A7C36F-B3AF-1E40-AF4A-10237F683EE6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193286" y="3577844"/>
            <a:ext cx="10663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EEDA25-1AE8-C34F-8A61-FF85D0F0D1AA}"/>
              </a:ext>
            </a:extLst>
          </p:cNvPr>
          <p:cNvSpPr txBox="1"/>
          <p:nvPr/>
        </p:nvSpPr>
        <p:spPr>
          <a:xfrm>
            <a:off x="2784545" y="4288187"/>
            <a:ext cx="3883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b="1" u="sng" dirty="0">
                <a:solidFill>
                  <a:schemeClr val="accent6"/>
                </a:solidFill>
              </a:rPr>
              <a:t>Repeat from 2010 to 2019</a:t>
            </a:r>
          </a:p>
        </p:txBody>
      </p:sp>
    </p:spTree>
    <p:extLst>
      <p:ext uri="{BB962C8B-B14F-4D97-AF65-F5344CB8AC3E}">
        <p14:creationId xmlns:p14="http://schemas.microsoft.com/office/powerpoint/2010/main" val="1215662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CD00"/>
                </a:highlight>
              </a:rPr>
              <a:t>Collect Tickers and Get Data</a:t>
            </a:r>
            <a:endParaRPr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34104" y="1384954"/>
            <a:ext cx="8709896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4400" indent="-284400">
              <a:buFont typeface="Courier New" panose="02070309020205020404" pitchFamily="49" charset="0"/>
              <a:buChar char="o"/>
            </a:pPr>
            <a:r>
              <a:rPr lang="en-US" altLang="zh-CN" sz="1800" dirty="0">
                <a:latin typeface="Lora" panose="020B0600000101010101" charset="0"/>
              </a:rPr>
              <a:t>Get tickers of Dow Jones components from 2010 to 2020</a:t>
            </a:r>
          </a:p>
          <a:p>
            <a:pPr marL="288000" indent="0">
              <a:buNone/>
            </a:pPr>
            <a:r>
              <a:rPr lang="en-US" altLang="zh-CN" sz="1400" dirty="0">
                <a:solidFill>
                  <a:schemeClr val="accent1"/>
                </a:solidFill>
                <a:latin typeface="Lora" panose="020B0600000101010101" charset="0"/>
              </a:rPr>
              <a:t>ticker=</a:t>
            </a:r>
            <a:r>
              <a:rPr lang="en-US" altLang="zh-CN" sz="1400" dirty="0" err="1">
                <a:solidFill>
                  <a:schemeClr val="accent1"/>
                </a:solidFill>
                <a:latin typeface="Lora" panose="020B0600000101010101" charset="0"/>
              </a:rPr>
              <a:t>pd.read_csv</a:t>
            </a:r>
            <a:r>
              <a:rPr lang="en-US" altLang="zh-CN" sz="1400" dirty="0">
                <a:solidFill>
                  <a:schemeClr val="accent1"/>
                </a:solidFill>
                <a:latin typeface="Lora" panose="020B0600000101010101" charset="0"/>
              </a:rPr>
              <a:t>('</a:t>
            </a:r>
            <a:r>
              <a:rPr lang="en-US" altLang="zh-CN" sz="1400" dirty="0" err="1">
                <a:solidFill>
                  <a:schemeClr val="accent1"/>
                </a:solidFill>
                <a:latin typeface="Lora" panose="020B0600000101010101" charset="0"/>
              </a:rPr>
              <a:t>dowjones.csv</a:t>
            </a:r>
            <a:r>
              <a:rPr lang="en-US" altLang="zh-CN" sz="1400" dirty="0">
                <a:solidFill>
                  <a:schemeClr val="accent1"/>
                </a:solidFill>
                <a:latin typeface="Lora" panose="020B0600000101010101" charset="0"/>
              </a:rPr>
              <a:t>’)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sz="1800" dirty="0">
                <a:solidFill>
                  <a:schemeClr val="tx1"/>
                </a:solidFill>
                <a:latin typeface="Lora" panose="020B0600000101010101" charset="0"/>
              </a:rPr>
              <a:t>Get data from Yahoo Finance</a:t>
            </a:r>
          </a:p>
          <a:p>
            <a:pPr marL="288000" indent="0">
              <a:buNone/>
            </a:pPr>
            <a:r>
              <a:rPr lang="en-US" altLang="zh-CN" sz="1400" dirty="0">
                <a:solidFill>
                  <a:schemeClr val="accent1"/>
                </a:solidFill>
                <a:latin typeface="Lora" panose="020B0600000101010101" charset="0"/>
              </a:rPr>
              <a:t>df10 = </a:t>
            </a:r>
            <a:r>
              <a:rPr lang="en-US" altLang="zh-CN" sz="1400" dirty="0" err="1">
                <a:solidFill>
                  <a:schemeClr val="accent1"/>
                </a:solidFill>
                <a:latin typeface="Lora" panose="020B0600000101010101" charset="0"/>
              </a:rPr>
              <a:t>pdr.get_data_yahoo</a:t>
            </a:r>
            <a:r>
              <a:rPr lang="en-US" altLang="zh-CN" sz="1400" dirty="0">
                <a:solidFill>
                  <a:schemeClr val="accent1"/>
                </a:solidFill>
                <a:latin typeface="Lora" panose="020B0600000101010101" charset="0"/>
              </a:rPr>
              <a:t>(</a:t>
            </a:r>
            <a:r>
              <a:rPr lang="en-US" altLang="zh-CN" sz="1400" dirty="0" err="1">
                <a:solidFill>
                  <a:schemeClr val="accent1"/>
                </a:solidFill>
                <a:latin typeface="Lora" panose="020B0600000101010101" charset="0"/>
              </a:rPr>
              <a:t>ticker.iloc</a:t>
            </a:r>
            <a:r>
              <a:rPr lang="en-US" altLang="zh-CN" sz="1400" dirty="0">
                <a:solidFill>
                  <a:schemeClr val="accent1"/>
                </a:solidFill>
                <a:latin typeface="Lora" panose="020B0600000101010101" charset="0"/>
              </a:rPr>
              <a:t>[0:29,0], start='2010-01-01',end='2010-12-31')['Adj Close']</a:t>
            </a:r>
          </a:p>
          <a:p>
            <a:pPr marL="342900" indent="-342900"/>
            <a:endParaRPr lang="en-US" altLang="zh-CN" sz="1800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45FF56-E580-EF4B-99F1-3152A86AC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127" y="2793522"/>
            <a:ext cx="2961193" cy="2268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CF20C-D7E8-944A-AFF4-7A186B39E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793522"/>
            <a:ext cx="3448549" cy="22689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34105" y="1384954"/>
            <a:ext cx="5170222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4400" indent="-284400">
              <a:buFont typeface="Courier New" panose="02070309020205020404" pitchFamily="49" charset="0"/>
              <a:buChar char="o"/>
            </a:pPr>
            <a:r>
              <a:rPr lang="en-US" altLang="zh-CN" sz="1800" dirty="0">
                <a:latin typeface="Lora" panose="020B0600000101010101" charset="0"/>
              </a:rPr>
              <a:t>Compute simple returns</a:t>
            </a:r>
          </a:p>
          <a:p>
            <a:pPr marL="288000" indent="0">
              <a:buNone/>
            </a:pPr>
            <a:r>
              <a:rPr lang="en-US" altLang="zh-CN" sz="1400" dirty="0">
                <a:solidFill>
                  <a:schemeClr val="accent1"/>
                </a:solidFill>
                <a:latin typeface="Lora" panose="020B0600000101010101" charset="0"/>
              </a:rPr>
              <a:t>df10_return=df10.pct_change()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sz="1800" dirty="0">
                <a:solidFill>
                  <a:schemeClr val="tx1"/>
                </a:solidFill>
                <a:latin typeface="Lora" panose="020B0600000101010101" charset="0"/>
              </a:rPr>
              <a:t>Compute average annual returns</a:t>
            </a:r>
          </a:p>
          <a:p>
            <a:pPr marL="288000" indent="0">
              <a:buNone/>
            </a:pPr>
            <a:r>
              <a:rPr lang="en-US" altLang="zh-CN" sz="1400" dirty="0">
                <a:solidFill>
                  <a:schemeClr val="accent1"/>
                </a:solidFill>
                <a:latin typeface="Lora" panose="020B0600000101010101" charset="0"/>
              </a:rPr>
              <a:t>df10_avg_annualreturn=df10_return.mean()*250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sz="1800" dirty="0">
                <a:solidFill>
                  <a:schemeClr val="tx1"/>
                </a:solidFill>
                <a:latin typeface="Lora" panose="020B0600000101010101" charset="0"/>
              </a:rPr>
              <a:t>Sort annual returns in descending order</a:t>
            </a:r>
          </a:p>
          <a:p>
            <a:pPr marL="288000" indent="0">
              <a:buNone/>
            </a:pPr>
            <a:r>
              <a:rPr lang="en-US" altLang="zh-CN" sz="1400" dirty="0">
                <a:solidFill>
                  <a:schemeClr val="accent1"/>
                </a:solidFill>
                <a:latin typeface="Lora" panose="020B0600000101010101" charset="0"/>
              </a:rPr>
              <a:t>df10_avg_annualreturn.sort_values(</a:t>
            </a:r>
            <a:r>
              <a:rPr lang="en-US" altLang="zh-CN" sz="1400" dirty="0" err="1">
                <a:solidFill>
                  <a:schemeClr val="accent1"/>
                </a:solidFill>
                <a:latin typeface="Lora" panose="020B0600000101010101" charset="0"/>
              </a:rPr>
              <a:t>inplace</a:t>
            </a:r>
            <a:r>
              <a:rPr lang="en-US" altLang="zh-CN" sz="1400" dirty="0">
                <a:solidFill>
                  <a:schemeClr val="accent1"/>
                </a:solidFill>
                <a:latin typeface="Lora" panose="020B0600000101010101" charset="0"/>
              </a:rPr>
              <a:t>=True, ascending=False)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" name="Google Shape;124;p17">
            <a:extLst>
              <a:ext uri="{FF2B5EF4-FFF2-40B4-BE49-F238E27FC236}">
                <a16:creationId xmlns:a16="http://schemas.microsoft.com/office/drawing/2014/main" id="{971514AA-AE8C-E346-88E4-1D64DE1C7F63}"/>
              </a:ext>
            </a:extLst>
          </p:cNvPr>
          <p:cNvSpPr txBox="1">
            <a:spLocks/>
          </p:cNvSpPr>
          <p:nvPr/>
        </p:nvSpPr>
        <p:spPr>
          <a:xfrm>
            <a:off x="1381250" y="922668"/>
            <a:ext cx="4406808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>
                <a:highlight>
                  <a:srgbClr val="FFCD00"/>
                </a:highlight>
              </a:rPr>
              <a:t>Compute and Rank Stock Returns</a:t>
            </a:r>
            <a:endParaRPr lang="en-US" dirty="0">
              <a:highlight>
                <a:srgbClr val="FFCD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2F175-9E7C-FE47-879D-4F1BB0EA1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98" y="1234375"/>
            <a:ext cx="1230748" cy="3804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E00207-CA6D-1245-9747-8367425D2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065" y="1234376"/>
            <a:ext cx="1230748" cy="380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9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34105" y="1384954"/>
            <a:ext cx="5170222" cy="1186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4400" indent="-284400">
              <a:buFont typeface="Courier New" panose="02070309020205020404" pitchFamily="49" charset="0"/>
              <a:buChar char="o"/>
            </a:pPr>
            <a:r>
              <a:rPr lang="en-US" altLang="zh-CN" sz="1800" dirty="0">
                <a:latin typeface="Lora" panose="020B0600000101010101" charset="0"/>
              </a:rPr>
              <a:t>Select top 10 stocks</a:t>
            </a:r>
          </a:p>
          <a:p>
            <a:pPr marL="288000" indent="0">
              <a:buNone/>
            </a:pPr>
            <a:r>
              <a:rPr lang="en-US" altLang="zh-CN" sz="1400" dirty="0">
                <a:solidFill>
                  <a:schemeClr val="accent1"/>
                </a:solidFill>
                <a:latin typeface="Lora" panose="020B0600000101010101" charset="0"/>
              </a:rPr>
              <a:t>r10_selected=df10_avg_annualreturn[0:10]</a:t>
            </a:r>
          </a:p>
          <a:p>
            <a:pPr marL="284400" indent="-284400">
              <a:buFont typeface="Courier New" panose="02070309020205020404" pitchFamily="49" charset="0"/>
              <a:buChar char="o"/>
            </a:pPr>
            <a:r>
              <a:rPr lang="en-US" altLang="zh-CN" sz="1800" dirty="0">
                <a:latin typeface="Lora" panose="020B0600000101010101" charset="0"/>
              </a:rPr>
              <a:t>In 2010, we select   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4" name="Google Shape;124;p17">
            <a:extLst>
              <a:ext uri="{FF2B5EF4-FFF2-40B4-BE49-F238E27FC236}">
                <a16:creationId xmlns:a16="http://schemas.microsoft.com/office/drawing/2014/main" id="{971514AA-AE8C-E346-88E4-1D64DE1C7F63}"/>
              </a:ext>
            </a:extLst>
          </p:cNvPr>
          <p:cNvSpPr txBox="1">
            <a:spLocks/>
          </p:cNvSpPr>
          <p:nvPr/>
        </p:nvSpPr>
        <p:spPr>
          <a:xfrm>
            <a:off x="1381250" y="922668"/>
            <a:ext cx="5038404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dirty="0">
                <a:highlight>
                  <a:srgbClr val="FFCD00"/>
                </a:highlight>
              </a:rPr>
              <a:t>Select Top 10 Stocks and Form Portfolio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1E5EE2-BAA5-B44D-B53E-3C1333944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650" y="2350630"/>
            <a:ext cx="1792011" cy="2399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8CEFD0-B7A5-414C-B158-C7AB36AD9F5D}"/>
              </a:ext>
            </a:extLst>
          </p:cNvPr>
          <p:cNvSpPr txBox="1"/>
          <p:nvPr/>
        </p:nvSpPr>
        <p:spPr>
          <a:xfrm>
            <a:off x="434105" y="2539092"/>
            <a:ext cx="391053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0">
              <a:buNone/>
            </a:pPr>
            <a:r>
              <a:rPr lang="en-US" altLang="zh-CN" dirty="0">
                <a:latin typeface="Lora" panose="020B0600000101010101" charset="0"/>
              </a:rPr>
              <a:t>Caterpillar Inc. (CAT)</a:t>
            </a:r>
          </a:p>
          <a:p>
            <a:pPr marL="288000" indent="0">
              <a:buNone/>
            </a:pPr>
            <a:r>
              <a:rPr lang="en-US" altLang="zh-CN" dirty="0">
                <a:latin typeface="Lora" panose="020B0600000101010101" charset="0"/>
              </a:rPr>
              <a:t>The Home Depot, Inc. (HD)</a:t>
            </a:r>
          </a:p>
          <a:p>
            <a:pPr marL="288000" indent="0">
              <a:buNone/>
            </a:pPr>
            <a:r>
              <a:rPr lang="en-US" altLang="zh-CN" dirty="0">
                <a:latin typeface="Lora" panose="020B0600000101010101" charset="0"/>
              </a:rPr>
              <a:t>E.I. du Pont de Nemours &amp; Company (DD)</a:t>
            </a:r>
          </a:p>
          <a:p>
            <a:pPr marL="288000" indent="0">
              <a:buNone/>
            </a:pPr>
            <a:r>
              <a:rPr lang="en-US" altLang="zh-CN" dirty="0">
                <a:latin typeface="Lora" panose="020B0600000101010101" charset="0"/>
              </a:rPr>
              <a:t>McDonald's Corporation (MCD)</a:t>
            </a:r>
          </a:p>
          <a:p>
            <a:pPr marL="288000" indent="0">
              <a:buNone/>
            </a:pPr>
            <a:r>
              <a:rPr lang="en-US" altLang="zh-CN" dirty="0">
                <a:latin typeface="Lora" panose="020B0600000101010101" charset="0"/>
              </a:rPr>
              <a:t>General Electric Company (GE)</a:t>
            </a:r>
          </a:p>
          <a:p>
            <a:pPr marL="288000" indent="0">
              <a:buNone/>
            </a:pPr>
            <a:r>
              <a:rPr lang="en-US" altLang="zh-CN" dirty="0">
                <a:latin typeface="Lora" panose="020B0600000101010101" charset="0"/>
              </a:rPr>
              <a:t>The Boeing Company(BA)</a:t>
            </a:r>
          </a:p>
          <a:p>
            <a:pPr marL="288000" indent="0">
              <a:buNone/>
            </a:pPr>
            <a:r>
              <a:rPr lang="en-US" altLang="zh-CN" dirty="0">
                <a:latin typeface="Lora" panose="020B0600000101010101" charset="0"/>
              </a:rPr>
              <a:t>Verizon Communications Inc. (VZ)</a:t>
            </a:r>
          </a:p>
          <a:p>
            <a:pPr marL="288000" indent="0">
              <a:buNone/>
            </a:pPr>
            <a:r>
              <a:rPr lang="en-US" altLang="zh-CN" dirty="0">
                <a:latin typeface="Lora" panose="020B0600000101010101" charset="0"/>
              </a:rPr>
              <a:t>Chevron Corporation (CVX)</a:t>
            </a:r>
          </a:p>
          <a:p>
            <a:pPr marL="288000" indent="0">
              <a:buNone/>
            </a:pPr>
            <a:r>
              <a:rPr lang="en-US" altLang="zh-CN" dirty="0">
                <a:latin typeface="Lora" panose="020B0600000101010101" charset="0"/>
              </a:rPr>
              <a:t>The Coca-Cola Company (KO)</a:t>
            </a:r>
          </a:p>
          <a:p>
            <a:pPr marL="288000" indent="0">
              <a:buNone/>
            </a:pPr>
            <a:r>
              <a:rPr lang="en-US" altLang="zh-CN" dirty="0">
                <a:latin typeface="Lora" panose="020B0600000101010101" charset="0"/>
              </a:rPr>
              <a:t>UnitedHealth Group Incorporated (UNH)</a:t>
            </a:r>
          </a:p>
          <a:p>
            <a:endParaRPr lang="en-TW" dirty="0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3088273-B0F8-1140-B537-14778C504A4B}"/>
              </a:ext>
            </a:extLst>
          </p:cNvPr>
          <p:cNvSpPr/>
          <p:nvPr/>
        </p:nvSpPr>
        <p:spPr>
          <a:xfrm>
            <a:off x="6937680" y="3413051"/>
            <a:ext cx="388153" cy="234754"/>
          </a:xfrm>
          <a:prstGeom prst="rightArrow">
            <a:avLst/>
          </a:prstGeom>
          <a:solidFill>
            <a:srgbClr val="F5B643"/>
          </a:solidFill>
          <a:ln>
            <a:solidFill>
              <a:srgbClr val="F5B6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CF7640-6AE6-A645-B22B-22E5DB088CE3}"/>
              </a:ext>
            </a:extLst>
          </p:cNvPr>
          <p:cNvSpPr txBox="1"/>
          <p:nvPr/>
        </p:nvSpPr>
        <p:spPr>
          <a:xfrm>
            <a:off x="7367742" y="3345762"/>
            <a:ext cx="163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ora" pitchFamily="2" charset="77"/>
              </a:rPr>
              <a:t>Invest in 2011</a:t>
            </a:r>
          </a:p>
        </p:txBody>
      </p:sp>
    </p:spTree>
    <p:extLst>
      <p:ext uri="{BB962C8B-B14F-4D97-AF65-F5344CB8AC3E}">
        <p14:creationId xmlns:p14="http://schemas.microsoft.com/office/powerpoint/2010/main" val="1418034503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1662</TotalTime>
  <Words>670</Words>
  <Application>Microsoft Macintosh PowerPoint</Application>
  <PresentationFormat>On-screen Show (16:9)</PresentationFormat>
  <Paragraphs>131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Quattrocento Sans</vt:lpstr>
      <vt:lpstr>Arial</vt:lpstr>
      <vt:lpstr>Courier New</vt:lpstr>
      <vt:lpstr>Lora</vt:lpstr>
      <vt:lpstr>Viola template</vt:lpstr>
      <vt:lpstr>Group 16 Project </vt:lpstr>
      <vt:lpstr>10 years Momentum Trading Strategy</vt:lpstr>
      <vt:lpstr>Introduction</vt:lpstr>
      <vt:lpstr>Our project in a few words…</vt:lpstr>
      <vt:lpstr>Detailed Coding Explanation</vt:lpstr>
      <vt:lpstr>Steps-Portfolio Design</vt:lpstr>
      <vt:lpstr>Collect Tickers and Get Data</vt:lpstr>
      <vt:lpstr>PowerPoint Presentation</vt:lpstr>
      <vt:lpstr>PowerPoint Presentation</vt:lpstr>
      <vt:lpstr>PowerPoint Presentation</vt:lpstr>
      <vt:lpstr>PowerPoint Presentation</vt:lpstr>
      <vt:lpstr>Alternative Method-For Loop </vt:lpstr>
      <vt:lpstr>Visualize Portfolio Return</vt:lpstr>
      <vt:lpstr>Visualize Portfolio Return</vt:lpstr>
      <vt:lpstr>Dow Jones Simple Return vs Momentum Strategy Simple Return </vt:lpstr>
      <vt:lpstr>Result</vt:lpstr>
      <vt:lpstr>What We Observed</vt:lpstr>
      <vt:lpstr>Conclusion</vt:lpstr>
      <vt:lpstr>What We Can Do Next…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Park, Siun</cp:lastModifiedBy>
  <cp:revision>54</cp:revision>
  <dcterms:modified xsi:type="dcterms:W3CDTF">2021-12-01T13:42:03Z</dcterms:modified>
</cp:coreProperties>
</file>